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1/28/2015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/>
              <a:t>Экспертиза образовательной программы основного общего образования и </a:t>
            </a:r>
            <a:r>
              <a:rPr lang="ru-RU" sz="3600" b="1" dirty="0" smtClean="0"/>
              <a:t>оценка </a:t>
            </a:r>
            <a:r>
              <a:rPr lang="ru-RU" sz="3600" b="1" dirty="0" smtClean="0"/>
              <a:t>ее реализации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0758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8260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СОДЕРЖАТЕЛЬНЫЙ РАЗДЕЛ (продолжение)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2.2.  Соответствие «Программы отдельного учебного предмета (курса)» требованиям ФГОС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/>
              <a:t>Описание особенностей содержания современного основного общего образования в Общих положениях раздела «Программа отдельных учебных предметов, курсов»</a:t>
            </a:r>
          </a:p>
          <a:p>
            <a:pPr algn="ctr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Экспертиза </a:t>
            </a:r>
            <a:r>
              <a:rPr lang="ru-RU" sz="1600" b="1" dirty="0" smtClean="0">
                <a:solidFill>
                  <a:srgbClr val="FF0000"/>
                </a:solidFill>
              </a:rPr>
              <a:t>программ отдельного учебного предмета (курса) </a:t>
            </a:r>
          </a:p>
          <a:p>
            <a:r>
              <a:rPr lang="ru-RU" sz="1600" dirty="0" smtClean="0"/>
              <a:t> </a:t>
            </a:r>
            <a:r>
              <a:rPr lang="ru-RU" sz="1600" b="1" dirty="0" smtClean="0"/>
              <a:t>Пояснительная записка конкретизирует общие цели основного общего образования с учётом специфики учебного предмета, выбранного УМК, особенностей класса и специфики образовательного учреждения</a:t>
            </a:r>
          </a:p>
          <a:p>
            <a:r>
              <a:rPr lang="ru-RU" sz="1600" b="1" dirty="0" smtClean="0"/>
              <a:t>Дана общая характеристика учебного предмета, курса</a:t>
            </a:r>
          </a:p>
          <a:p>
            <a:r>
              <a:rPr lang="ru-RU" sz="1600" b="1" dirty="0" smtClean="0"/>
              <a:t>Описано место учебного предмета, курса в учебном плане школы</a:t>
            </a:r>
          </a:p>
          <a:p>
            <a:r>
              <a:rPr lang="ru-RU" sz="1600" b="1" dirty="0" smtClean="0"/>
              <a:t>Описаны личностные, </a:t>
            </a:r>
            <a:r>
              <a:rPr lang="ru-RU" sz="1600" b="1" dirty="0" err="1" smtClean="0"/>
              <a:t>метапредметные</a:t>
            </a:r>
            <a:r>
              <a:rPr lang="ru-RU" sz="1600" b="1" dirty="0" smtClean="0"/>
              <a:t> и предметные результаты освоения конкретного учебного предмета, курса</a:t>
            </a:r>
          </a:p>
          <a:p>
            <a:r>
              <a:rPr lang="ru-RU" sz="1600" b="1" dirty="0" smtClean="0"/>
              <a:t>Описано содержание учебного предмета, курса</a:t>
            </a:r>
          </a:p>
          <a:p>
            <a:r>
              <a:rPr lang="ru-RU" sz="1600" b="1" dirty="0" smtClean="0"/>
              <a:t>Полно представлено тематическое планирование с определением основных видов учебной деятельности</a:t>
            </a:r>
          </a:p>
          <a:p>
            <a:r>
              <a:rPr lang="ru-RU" sz="1600" b="1" dirty="0" smtClean="0"/>
              <a:t>Описано учебно-методическое и материально-техническое обеспечение образовательного процесса</a:t>
            </a:r>
          </a:p>
          <a:p>
            <a:r>
              <a:rPr lang="ru-RU" sz="1600" b="1" dirty="0" smtClean="0"/>
              <a:t>Описаны планируемые результаты изучения учебного предмета, курса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СОДЕРЖАТЕЛЬНЫЙ РАЗДЕЛ (продолжение)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2.3.  Соответствие Программы воспитания  и социализации обучающихся на ступени ООО требованиям ФГОС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Цели и задачи духовно-нравственного развития, воспитания и социализации обучающихся заданы </a:t>
            </a:r>
            <a:r>
              <a:rPr lang="ru-RU" sz="1400" dirty="0" err="1" smtClean="0"/>
              <a:t>операционально</a:t>
            </a:r>
            <a:r>
              <a:rPr lang="ru-RU" sz="1400" dirty="0" smtClean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Описаны ценностные ориентиры, лежащие в  основе Программы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Указаны направления деятельности по духовно-нравственному развитию, воспитанию и социализации, профессиональной ориентации обучающихся, </a:t>
            </a:r>
            <a:r>
              <a:rPr lang="ru-RU" sz="1400" dirty="0" err="1" smtClean="0"/>
              <a:t>здоровьесберегающей</a:t>
            </a:r>
            <a:r>
              <a:rPr lang="ru-RU" sz="1400" dirty="0" smtClean="0"/>
              <a:t> деятельности и формированию  экологической культуры обучающихся, отражающие специфику образовательного учреждения, запросы участников образовательного процесса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Описано содержание, виды деятельности и формы занятий с обучающимися по каждому из направлений духовно-нравственного развития,  воспитания и социализации обучающихся с учетом специфики ОУ, запросов участников образовательного процесса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Описаны формы индивидуальной и групповой организации профессиональной ориентации обучающихся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Раскрыты этапы организации работы в системе социального воспитания в рамках образовательного учреждения, совместной деятельности образовательного учреждения с предприятиями, общественными организациями, в том числе с системой дополнительного образования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Описаны основные формы организации педагогической поддержки социализации обучающихся по каждому из направлений с учётом урочной и внеурочной деятельности,  а также формы участия специалистов и социальных партнёров по направлениям социального воспитания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Представлена модель организации работы по формированию экологически целесообразного, здорового и безопасного образа жизни,;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Описана деятельность образовательного учреждения в области непрерывного экологического </a:t>
            </a:r>
            <a:r>
              <a:rPr lang="ru-RU" sz="1400" dirty="0" err="1" smtClean="0"/>
              <a:t>здоровьесберегающего</a:t>
            </a:r>
            <a:r>
              <a:rPr lang="ru-RU" sz="1400" dirty="0" smtClean="0"/>
              <a:t> образования обучающихся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Описана система поощрения социальной успешности и проявлений активной жизненной позиции  обучающихся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Сформулированы планируемые результаты духовно-нравственного развития, воспитания и социализации обучающихся, формирования экологической культуры, культуры здорового и безопасного образа жизни обучающихся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Разработаны критерии, показатели эффективности деятельности образовательного учреждения в части духовно-нравственного развития, воспитания и социализации обучающихся, формирования здорового и безопасного образа жизни и экологической культуры обучающихся (поведение на дорогах, в чрезвычайных ситуациях)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/>
              <a:t>Указаны методики и инструментарий мониторинга духовно-нравственного развития, воспитания и социализации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СОДЕРЖАТЕЛЬНЫЙ РАЗДЕЛ (продолжение)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2.4. Соответствие Программы  коррекционной работы требованиям ФГОС</a:t>
            </a:r>
          </a:p>
          <a:p>
            <a:r>
              <a:rPr lang="ru-RU" sz="1800" b="1" dirty="0" smtClean="0"/>
              <a:t>Цели и задачи коррекционной работы с обучающимися на ступени основного общего образования  заданы </a:t>
            </a:r>
            <a:r>
              <a:rPr lang="ru-RU" sz="1800" b="1" dirty="0" err="1" smtClean="0"/>
              <a:t>операционально</a:t>
            </a:r>
            <a:r>
              <a:rPr lang="ru-RU" sz="1800" b="1" dirty="0" smtClean="0"/>
              <a:t>  </a:t>
            </a:r>
          </a:p>
          <a:p>
            <a:r>
              <a:rPr lang="ru-RU" sz="1800" b="1" dirty="0" smtClean="0"/>
              <a:t>Наличие перечня и описание содержания индивидуально ориентированных коррекционных направлений работы, способствующих освоению обучающимися с особыми образовательными потребностями образовательной программы основного общего образования</a:t>
            </a:r>
          </a:p>
          <a:p>
            <a:r>
              <a:rPr lang="ru-RU" sz="1800" b="1" dirty="0" smtClean="0"/>
              <a:t>Описана система комплексного </a:t>
            </a:r>
            <a:r>
              <a:rPr lang="ru-RU" sz="1800" b="1" dirty="0" err="1" smtClean="0"/>
              <a:t>психолого-медико-социального</a:t>
            </a:r>
            <a:r>
              <a:rPr lang="ru-RU" sz="1800" b="1" dirty="0" smtClean="0"/>
              <a:t> сопровождения и поддержки обучающихся с ограниченными возможностями здоровья, включающую комплексное обследование, мониторинг динамики развития, успешности освоения образовательной программы основного общего образования</a:t>
            </a:r>
          </a:p>
          <a:p>
            <a:r>
              <a:rPr lang="ru-RU" sz="1800" b="1" dirty="0" smtClean="0"/>
              <a:t>Описаны механизмы взаимодействия, предусматривающих общую целевую и единую стратегическую направленность работы с учётом </a:t>
            </a:r>
            <a:r>
              <a:rPr lang="ru-RU" sz="1800" b="1" dirty="0" err="1" smtClean="0"/>
              <a:t>вариативно-деятельностной</a:t>
            </a:r>
            <a:r>
              <a:rPr lang="ru-RU" sz="1800" b="1" dirty="0" smtClean="0"/>
              <a:t> тактики учителей, специалистов в области коррекционной и специальной педагогики, специальной психологии, медицинских работников образовательного учреждения, других образовательных учреждений и институтов общества, реализующийся в единстве урочной, внеурочной и внешкольной деятельности</a:t>
            </a:r>
          </a:p>
          <a:p>
            <a:r>
              <a:rPr lang="ru-RU" sz="1800" b="1" dirty="0" smtClean="0"/>
              <a:t>Определены планируемые результаты освоения ОП ООО, откорректированные в соответствии с особенностями образования детей с ограниченными возможностями здоровья</a:t>
            </a:r>
          </a:p>
          <a:p>
            <a:pPr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3.1.Соответствие Учебного плана основного общего образования требованиям ФГОС</a:t>
            </a:r>
          </a:p>
          <a:p>
            <a:r>
              <a:rPr lang="ru-RU" b="1" dirty="0" smtClean="0"/>
              <a:t>Наличие в  пояснительной записке описания индивидуальности образовательного учреждения </a:t>
            </a:r>
          </a:p>
          <a:p>
            <a:r>
              <a:rPr lang="ru-RU" b="1" dirty="0" smtClean="0"/>
              <a:t>Оптимальность недельного распределения учебного времени, отводимого на освоение содержания образования по классам, учебным предметам </a:t>
            </a:r>
          </a:p>
          <a:p>
            <a:r>
              <a:rPr lang="ru-RU" b="1" dirty="0" smtClean="0"/>
              <a:t>Соответствие учебного плана требованиям </a:t>
            </a:r>
            <a:r>
              <a:rPr lang="ru-RU" b="1" dirty="0" err="1" smtClean="0"/>
              <a:t>СанПиН</a:t>
            </a:r>
            <a:r>
              <a:rPr lang="ru-RU" b="1" dirty="0" smtClean="0"/>
              <a:t> 2.4.2.2821-10</a:t>
            </a:r>
          </a:p>
          <a:p>
            <a:r>
              <a:rPr lang="ru-RU" b="1" dirty="0" smtClean="0"/>
              <a:t>Степень учета  интересов и потребностей обучающихся, их родителей (законных представителей), образовательного учреждения и учредителя образовательного учреждения</a:t>
            </a:r>
          </a:p>
          <a:p>
            <a:r>
              <a:rPr lang="ru-RU" b="1" dirty="0" smtClean="0"/>
              <a:t>Наличие индивидуальных учебных планов, формирующих индивидуальную траекторию развития обучающегося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3.2. Соответствие Плана внеурочной деятельности требованиям ФГОС</a:t>
            </a:r>
          </a:p>
          <a:p>
            <a:r>
              <a:rPr lang="ru-RU" b="1" dirty="0" smtClean="0"/>
              <a:t>Соответствие состава и структуры направлений внеурочной деятельности требованиям стандарта и особенностям модели организации внеурочной деятельности в ОУ</a:t>
            </a:r>
          </a:p>
          <a:p>
            <a:r>
              <a:rPr lang="ru-RU" b="1" dirty="0" smtClean="0"/>
              <a:t>Формы организации внеурочной деятельности адекватны  поставленным целям, возрастным и индивидуальным особенностям обучающихся</a:t>
            </a:r>
          </a:p>
          <a:p>
            <a:r>
              <a:rPr lang="ru-RU" b="1" dirty="0" smtClean="0"/>
              <a:t>Объем внеурочной деятельности соответствует требованиям ФГОС</a:t>
            </a:r>
          </a:p>
          <a:p>
            <a:r>
              <a:rPr lang="ru-RU" b="1" dirty="0" smtClean="0"/>
              <a:t>Наличие программ курсов внеурочной деятельности по заявленным направлениям</a:t>
            </a:r>
          </a:p>
          <a:p>
            <a:r>
              <a:rPr lang="ru-RU" b="1" dirty="0" smtClean="0"/>
              <a:t>Адекватность планируемых результатов поставленным задачам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3.3. Соответствие Системы условий реализации ООПООО требованиям ФГОС</a:t>
            </a:r>
          </a:p>
          <a:p>
            <a:r>
              <a:rPr lang="ru-RU" b="1" dirty="0" smtClean="0"/>
              <a:t>Раздел ОП, характеризующий систему условий, содержит описание условий и ресурсов</a:t>
            </a:r>
          </a:p>
          <a:p>
            <a:r>
              <a:rPr lang="ru-RU" b="1" dirty="0" smtClean="0"/>
              <a:t>Раздел ОП, характеризующий систему условий, содержит обоснование необходимых изменений в имеющихся условиях в соответствии с целями и приоритетами образовательной программы</a:t>
            </a:r>
          </a:p>
          <a:p>
            <a:r>
              <a:rPr lang="ru-RU" b="1" dirty="0" smtClean="0"/>
              <a:t>Раздел ОП, характеризующий систему условий, раскрывает механизмы достижения целевых ориентиров в системе условий</a:t>
            </a:r>
          </a:p>
          <a:p>
            <a:r>
              <a:rPr lang="ru-RU" b="1" dirty="0" smtClean="0"/>
              <a:t>Раздел ОП, характеризующий систему условий, содержит сетевой график (дорожную карту) по формированию необходимой системы условий</a:t>
            </a:r>
          </a:p>
          <a:p>
            <a:r>
              <a:rPr lang="ru-RU" b="1" dirty="0" smtClean="0"/>
              <a:t>Раздел ОП, характеризующий систему условий, содержит систему контроля состояния  условий реализации ОП ООО</a:t>
            </a:r>
          </a:p>
          <a:p>
            <a:pPr>
              <a:buNone/>
            </a:pPr>
            <a:endParaRPr lang="ru-RU" b="1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3.3.1. Уровень выполнения требований к кадровым условиям реализации ОП ООО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Уровень укомплектованности образовательного учреждения педагогическими, руководящими и иными работниками</a:t>
            </a:r>
          </a:p>
          <a:p>
            <a:r>
              <a:rPr lang="ru-RU" b="1" dirty="0" smtClean="0"/>
              <a:t>Соответствие уровня  квалификации педагогических и иных работников образовательного учреждения  квалификационным характеристикам по соответствующей должности, а для педагогических работников государственного или муниципального образовательного учреждения – также квалификационной категории</a:t>
            </a:r>
          </a:p>
          <a:p>
            <a:r>
              <a:rPr lang="ru-RU" b="1" dirty="0" smtClean="0"/>
              <a:t>Наличие условий обеспечения непрерывности профессионального развития педагогических работников образовательного учреждения, реализующего ОП ООО</a:t>
            </a:r>
          </a:p>
          <a:p>
            <a:r>
              <a:rPr lang="ru-RU" b="1" dirty="0" smtClean="0"/>
              <a:t>Наличие системы методического сопровождения педагогических работников по вопросам реализации ОП ООО, распространения инновационного опыта</a:t>
            </a:r>
          </a:p>
          <a:p>
            <a:pPr>
              <a:buNone/>
            </a:pPr>
            <a:endParaRPr lang="ru-RU" b="1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49808"/>
            <a:ext cx="11849100" cy="5650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>
                <a:solidFill>
                  <a:srgbClr val="FF0000"/>
                </a:solidFill>
              </a:rPr>
              <a:t>3.3.2. Уровень реализации </a:t>
            </a:r>
            <a:r>
              <a:rPr lang="ru-RU" sz="1700" b="1" dirty="0" err="1" smtClean="0">
                <a:solidFill>
                  <a:srgbClr val="FF0000"/>
                </a:solidFill>
              </a:rPr>
              <a:t>психолого</a:t>
            </a:r>
            <a:r>
              <a:rPr lang="ru-RU" sz="1700" b="1" dirty="0" smtClean="0">
                <a:solidFill>
                  <a:srgbClr val="FF0000"/>
                </a:solidFill>
              </a:rPr>
              <a:t> – педагогических условий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Наличие учета специфики возрастного  развития обучающихся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Наличие системы работы по формированию и развитию психолого-педагогической компетентности педагогических и административных работников, родителей (законных представителей) обучающихся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Наличие диверсификации уровней психолого-педагогического сопровождения (индивидуальный, групповой, уровень класса, уровень учреждения)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Наличие вариативности форм психолого-педагогического сопровождения участников образовательного процесса (профилактика, диагностика, консультирование, коррекционная работа, развивающая работа, просвещение, экспертиза)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Наличие вариативности направлений психолого-педагогического сопровождения участников образовательного процесса (сохранение и укрепление психологического здоровья обучающихся; формирование ценности здоровья и безопасного образа жизни; дифференциация и индивидуализация обучения; мониторинг возможностей и способностей обучающихся; выявление и поддержка одаренных детей, детей с ОВЗ)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 В образовательном учреждении создается система психологического просвещения, направленного на  психолого-педагогическое сопровождение введения ФГОС  ООО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 В образовательном учреждении создается система психологической профилактики возникновения явлений </a:t>
            </a:r>
            <a:r>
              <a:rPr lang="ru-RU" sz="1700" b="1" dirty="0" err="1" smtClean="0"/>
              <a:t>дезадаптации</a:t>
            </a:r>
            <a:r>
              <a:rPr lang="ru-RU" sz="1700" b="1" dirty="0" smtClean="0"/>
              <a:t> обучающихся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   В образовательном учреждении создается система психологической диагностики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  В образовательном учреждении создается система психологической коррекции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 smtClean="0"/>
              <a:t>  В образовательном учреждении создается система консультативной деятельности</a:t>
            </a:r>
          </a:p>
          <a:p>
            <a:pPr>
              <a:buNone/>
            </a:pPr>
            <a:endParaRPr lang="ru-RU" b="1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49808"/>
            <a:ext cx="11963400" cy="58795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3.3.3. Степень создания финансово-экономических условий реализации ОП ООО</a:t>
            </a:r>
          </a:p>
          <a:p>
            <a:r>
              <a:rPr lang="ru-RU" sz="1600" b="1" dirty="0" smtClean="0"/>
              <a:t>Финансово-экономические условия обеспечивают государственные гарантии прав граждан на получение бесплатного общедоступного основного общего образования</a:t>
            </a:r>
          </a:p>
          <a:p>
            <a:r>
              <a:rPr lang="ru-RU" sz="1600" b="1" dirty="0" smtClean="0"/>
              <a:t>Финансово-экономические условия обеспечивают образовательному учреждению возможность исполнения требований ФГОС</a:t>
            </a:r>
          </a:p>
          <a:p>
            <a:r>
              <a:rPr lang="ru-RU" sz="1600" b="1" dirty="0" smtClean="0"/>
              <a:t>Финансово-экономические условия обеспечивают реализацию обязательной части образовательной программы основного общего образования и части, формируемой участниками образовательного процесса, включая внеурочную деятельность</a:t>
            </a:r>
          </a:p>
          <a:p>
            <a:r>
              <a:rPr lang="ru-RU" sz="1600" b="1" dirty="0" smtClean="0"/>
              <a:t>Описание финансово-экономических условий отражает структуру и объем расходов, необходимых для реализации образовательной программы основного общего образования, а также механизм их формирования</a:t>
            </a:r>
          </a:p>
          <a:p>
            <a:r>
              <a:rPr lang="ru-RU" sz="1600" b="1" dirty="0" smtClean="0"/>
              <a:t>Финансовое обеспечение реализации ОП ООО осуществляется исходя из расходных обязательств на основе государственного (муниципального) задания учредителя по оказанию государственных (муниципальных) образовательных услуг в соответствии с требованиями ФГОС</a:t>
            </a:r>
          </a:p>
          <a:p>
            <a:r>
              <a:rPr lang="ru-RU" sz="1600" b="1" dirty="0" smtClean="0"/>
              <a:t>Государственное (муниципальное) задание учредителя по оказанию государственных (муниципальных) образовательных услуг обеспечивает соответствие показателей объемов и качества предоставляемых образовательными учреждениями данных услуг размерам направляемых на эти цели средств бюджета соответствующего уровня</a:t>
            </a:r>
          </a:p>
          <a:p>
            <a:r>
              <a:rPr lang="ru-RU" sz="1600" b="1" dirty="0" smtClean="0"/>
              <a:t>Показатели, характеризующие реализацию требований ФГОС при оказании образовательными учреждениями образовательных услуг, отражают их материально-техническое обеспечение, наличие и состояние имущества, квалификацию и опыт работников</a:t>
            </a:r>
          </a:p>
          <a:p>
            <a:pPr>
              <a:buNone/>
            </a:pPr>
            <a:endParaRPr lang="ru-RU" b="1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49808"/>
            <a:ext cx="11963400" cy="58795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3.3.4. Степень создания материально – технических условий реализации ОП ООО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к санитарно-бытовым условиям (оборудование гардеробов, санузлов, мест личной гигиены)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к социально-бытовым условиям (оборудование в  учебных кабинетах и  лабораториях,  на рабочих местах учителя и каждого обучающегося; учительской с рабочей зоной и местами для отдыха; комнат психологической разгрузки; административных кабинетов (помещений); </a:t>
            </a:r>
            <a:r>
              <a:rPr lang="ru-RU" sz="1800" b="1" dirty="0" err="1" smtClean="0"/>
              <a:t>помещений</a:t>
            </a:r>
            <a:r>
              <a:rPr lang="ru-RU" sz="1800" b="1" dirty="0" smtClean="0"/>
              <a:t> для питания обучающихся; хранения и приготовления пищи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пожарной и </a:t>
            </a:r>
            <a:r>
              <a:rPr lang="ru-RU" sz="1800" b="1" dirty="0" err="1" smtClean="0"/>
              <a:t>электробезопасности</a:t>
            </a:r>
            <a:endParaRPr lang="ru-RU" sz="18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охраны здоровья обучающихся и охраны труда работников образовательных учреждений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к транспортному обслуживанию обучающихся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к организации безопасной эксплуатации улично-дорожной сети и технических средств организации дорожного движения в местах расположения общеобразовательных учреждений;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к организации безопасной эксплуатации спортивных сооружений, спортивного инвентаря и оборудования, используемого в общеобразовательных учреждениях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/>
              <a:t>Выполняются требования своевременности сроков и необходимых объемов текущего и капитального ремонта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416" y="72741"/>
            <a:ext cx="10732832" cy="56157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Примерная Процедура экспертизы ОП ООО (муниципальный уровень)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416" y="560174"/>
            <a:ext cx="11310552" cy="4116695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/>
              <a:t>Первичная экспертиза </a:t>
            </a:r>
            <a:r>
              <a:rPr lang="ru-RU" sz="1500" dirty="0" smtClean="0"/>
              <a:t>(</a:t>
            </a:r>
            <a:r>
              <a:rPr lang="ru-RU" sz="1500" dirty="0" err="1" smtClean="0"/>
              <a:t>самоэкспертиза</a:t>
            </a:r>
            <a:r>
              <a:rPr lang="ru-RU" sz="1500" dirty="0" smtClean="0"/>
              <a:t>) ОП </a:t>
            </a:r>
            <a:r>
              <a:rPr lang="ru-RU" sz="1500" dirty="0"/>
              <a:t>ООО осуществляется в образовательном </a:t>
            </a:r>
            <a:r>
              <a:rPr lang="ru-RU" sz="1500" dirty="0" smtClean="0"/>
              <a:t>учреждении </a:t>
            </a:r>
            <a:r>
              <a:rPr lang="ru-RU" sz="1500" dirty="0"/>
              <a:t>Программа согласовывается с методическим советом образовательного учреждения, рассматривается на педагогическом совете и утверждается директором. На экспертизу муниципального уровня общеобразовательные учреждения предоставляют утвержденную </a:t>
            </a:r>
            <a:r>
              <a:rPr lang="ru-RU" sz="1500" dirty="0" smtClean="0"/>
              <a:t>ОП </a:t>
            </a:r>
            <a:r>
              <a:rPr lang="ru-RU" sz="1500" dirty="0"/>
              <a:t>ООО, соответствующую требованиям федерального государственного образовательного стандарта основного общего </a:t>
            </a:r>
            <a:r>
              <a:rPr lang="ru-RU" sz="1500" dirty="0" smtClean="0"/>
              <a:t>образования</a:t>
            </a:r>
            <a:endParaRPr lang="ru-RU" sz="1500" dirty="0"/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Для </a:t>
            </a:r>
            <a:r>
              <a:rPr lang="ru-RU" sz="1500" dirty="0"/>
              <a:t>проведения экспертизы </a:t>
            </a:r>
            <a:r>
              <a:rPr lang="ru-RU" sz="1500" dirty="0" smtClean="0"/>
              <a:t>образовательных программ основного общего образования в муниципальными органами образования создается экспертная группа из числа авторитетных работников образования с привлечением представителей родительской общественности и представителей общественных организаций, предприятий и др.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Экспертная группа разрабатывает положение об экспертизе ОП ООО, включая процедуру проведения и </a:t>
            </a:r>
            <a:r>
              <a:rPr lang="ru-RU" sz="1500" dirty="0" err="1" smtClean="0"/>
              <a:t>критериальную</a:t>
            </a:r>
            <a:r>
              <a:rPr lang="ru-RU" sz="1500" dirty="0" smtClean="0"/>
              <a:t> базу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Экспертиза ОП ООО общеобразовательного учреждения осуществляется на основании заявления </a:t>
            </a:r>
            <a:r>
              <a:rPr lang="ru-RU" sz="1500" dirty="0"/>
              <a:t>(</a:t>
            </a:r>
            <a:r>
              <a:rPr lang="ru-RU" sz="1500" dirty="0" smtClean="0"/>
              <a:t>ходатайства), к которому </a:t>
            </a:r>
            <a:r>
              <a:rPr lang="ru-RU" sz="1500" dirty="0"/>
              <a:t>прилагается </a:t>
            </a:r>
            <a:r>
              <a:rPr lang="ru-RU" sz="1500" dirty="0" smtClean="0"/>
              <a:t>ОП </a:t>
            </a:r>
            <a:r>
              <a:rPr lang="ru-RU" sz="1500" dirty="0"/>
              <a:t>ООО общеобразовательного учреждения – заказчика.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Экспертиза </a:t>
            </a:r>
            <a:r>
              <a:rPr lang="ru-RU" sz="1500" dirty="0"/>
              <a:t>включает в себя: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- анализ соответствия целей и задач реализации </a:t>
            </a:r>
            <a:r>
              <a:rPr lang="ru-RU" sz="1500" dirty="0" smtClean="0"/>
              <a:t>ОП </a:t>
            </a:r>
            <a:r>
              <a:rPr lang="ru-RU" sz="1500" dirty="0"/>
              <a:t>ООО целям и задачам федерального государственного образовательного стандарта основного общего образования;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500" dirty="0" smtClean="0"/>
              <a:t>оценку </a:t>
            </a:r>
            <a:r>
              <a:rPr lang="ru-RU" sz="1500" dirty="0"/>
              <a:t>соответствия содержания </a:t>
            </a:r>
            <a:r>
              <a:rPr lang="ru-RU" sz="1500" dirty="0" smtClean="0"/>
              <a:t>ОП </a:t>
            </a:r>
            <a:r>
              <a:rPr lang="ru-RU" sz="1500" dirty="0"/>
              <a:t>ООО требованиям к структуре основной образовательной программы основного общего образования, определённым федеральным государственным стандартом основного общего </a:t>
            </a:r>
            <a:r>
              <a:rPr lang="ru-RU" sz="1500" dirty="0" smtClean="0"/>
              <a:t>образования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Экспертиза </a:t>
            </a:r>
            <a:r>
              <a:rPr lang="ru-RU" sz="1500" dirty="0"/>
              <a:t>осуществляется путем анализа и оценки экспертной группой </a:t>
            </a:r>
            <a:r>
              <a:rPr lang="ru-RU" sz="1500" dirty="0" smtClean="0"/>
              <a:t>ОП </a:t>
            </a:r>
            <a:r>
              <a:rPr lang="ru-RU" sz="1500" dirty="0"/>
              <a:t>ООО  по утвержденным </a:t>
            </a:r>
            <a:r>
              <a:rPr lang="ru-RU" sz="1500" dirty="0" smtClean="0"/>
              <a:t>критериям</a:t>
            </a:r>
            <a:endParaRPr lang="ru-RU" sz="1500" dirty="0"/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Экспертная </a:t>
            </a:r>
            <a:r>
              <a:rPr lang="ru-RU" sz="1500" dirty="0"/>
              <a:t>группа на основании заполненных экспертных карт формирует итоговый рейтинг представленных на экспертизу </a:t>
            </a:r>
            <a:r>
              <a:rPr lang="ru-RU" sz="1500" dirty="0" smtClean="0"/>
              <a:t>ОП </a:t>
            </a:r>
            <a:r>
              <a:rPr lang="ru-RU" sz="1500" dirty="0"/>
              <a:t>ООО образовательных </a:t>
            </a:r>
            <a:r>
              <a:rPr lang="ru-RU" sz="1500" dirty="0" smtClean="0"/>
              <a:t>учреждений, который передается в муниципальный орган управления образованием</a:t>
            </a:r>
            <a:endParaRPr lang="ru-RU" sz="1500" dirty="0"/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Результатом </a:t>
            </a:r>
            <a:r>
              <a:rPr lang="ru-RU" sz="1500" dirty="0"/>
              <a:t>проведения экспертизы является </a:t>
            </a:r>
            <a:r>
              <a:rPr lang="ru-RU" sz="1500" dirty="0" smtClean="0"/>
              <a:t>аргументированное экспертное </a:t>
            </a:r>
            <a:r>
              <a:rPr lang="ru-RU" sz="1500" dirty="0"/>
              <a:t>заключение, содержащее характеристику содержания структурных элементов </a:t>
            </a:r>
            <a:r>
              <a:rPr lang="ru-RU" sz="1500" dirty="0" smtClean="0"/>
              <a:t>программы</a:t>
            </a:r>
            <a:endParaRPr lang="ru-RU" sz="1500" dirty="0"/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ru-RU" sz="1500" dirty="0" smtClean="0"/>
              <a:t>При </a:t>
            </a:r>
            <a:r>
              <a:rPr lang="ru-RU" sz="1500" dirty="0"/>
              <a:t>несоответствии </a:t>
            </a:r>
            <a:r>
              <a:rPr lang="ru-RU" sz="1500" dirty="0" smtClean="0"/>
              <a:t>образовательной </a:t>
            </a:r>
            <a:r>
              <a:rPr lang="ru-RU" sz="1500" dirty="0"/>
              <a:t>программы установленным требованиям, программа возвращается в образовательное учреждение на доработку с указанием замечаний и предложений по внесению в неё изменений. Переработанная основная образовательная программа повторно представляется учреждением на экспертизу в экспертную </a:t>
            </a:r>
            <a:r>
              <a:rPr lang="ru-RU" sz="1500" dirty="0" smtClean="0"/>
              <a:t>группу.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548528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49808"/>
            <a:ext cx="11963400" cy="58795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ОРГАНИЗАЦИОННЫЙ РАЗДЕЛ (продолжение)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3.3.5. Степень создания информационно - методических условий реализации ОП ООО</a:t>
            </a:r>
            <a:endParaRPr lang="ru-RU" sz="1800" dirty="0" smtClean="0"/>
          </a:p>
          <a:p>
            <a:r>
              <a:rPr lang="ru-RU" sz="1800" b="1" dirty="0" smtClean="0"/>
              <a:t>Информационно-образовательная среда образовательного учреждения включает: комплекс информационных образовательных ресурсов, в том числе цифровые образовательные ресурсы,  совокупность технологических средств информационных и коммуникационных технологий: компьютеры, иное ИКТ оборудование, коммуникационные каналы, систему современных педагогических технологий, обеспечивающих обучение в современной информационно-образовательной среде</a:t>
            </a:r>
          </a:p>
          <a:p>
            <a:r>
              <a:rPr lang="ru-RU" sz="1800" b="1" dirty="0" smtClean="0"/>
              <a:t>Наличие характеристик оснащения информационно-библиотечного центра, читального зала, учебных кабинетов и лабораторий, административных помещений, школьного сервера, школьного сайта, внутренней (локальной) сети, внешней (в том числе глобальной) сети</a:t>
            </a:r>
          </a:p>
          <a:p>
            <a:r>
              <a:rPr lang="ru-RU" sz="1800" b="1" dirty="0" smtClean="0"/>
              <a:t>Образовательное учреждение укомплектовано печатными и электронными информационно- образовательными ресурсами по всем предметам учебного плана</a:t>
            </a:r>
          </a:p>
          <a:p>
            <a:r>
              <a:rPr lang="ru-RU" sz="1800" b="1" dirty="0" smtClean="0"/>
              <a:t>Фонд дополнительной литературы включает: отечественную и зарубежную, классическую и современную художественную литературу; научно-популярную и научно-техническую литературу; издания по изобразительному искусству, музыке, физической культуре и спорту, экологии, правилам безопасного поведения на дорогах; справочно-библиографические и периодические издания; собрание словарей; литературу по социальному и профессиональному самоопределению обучающихся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0"/>
            <a:ext cx="1279417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125955" name="Содержимое 2"/>
          <p:cNvSpPr>
            <a:spLocks noGrp="1"/>
          </p:cNvSpPr>
          <p:nvPr>
            <p:ph idx="4294967295"/>
          </p:nvPr>
        </p:nvSpPr>
        <p:spPr>
          <a:xfrm>
            <a:off x="1984162" y="1457325"/>
            <a:ext cx="8429625" cy="4905375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осуществления экспертизы  также может быть выделено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 индикатора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основании которых осуществляется анализ и установление соответствия структуры и содержания  программы нормативным  требованиям , а именно: </a:t>
            </a:r>
          </a:p>
          <a:p>
            <a:pPr marL="615950" indent="-342900" algn="just">
              <a:buFont typeface="Wingdings" pitchFamily="2" charset="2"/>
              <a:buChar char="Ø"/>
              <a:defRPr/>
            </a:pP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Формализованность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программы</a:t>
            </a:r>
          </a:p>
          <a:p>
            <a:pPr marL="615950" indent="-342900" algn="just"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Структурированность программы</a:t>
            </a:r>
          </a:p>
          <a:p>
            <a:pPr marL="615950" indent="-342900" algn="just">
              <a:buFont typeface="Wingdings" pitchFamily="2" charset="2"/>
              <a:buChar char="Ø"/>
              <a:defRPr/>
            </a:pP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Дата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C8E369-ECCA-459B-99C3-9D7C724D5620}" type="datetime1">
              <a:rPr lang="ru-RU" altLang="ru-RU" smtClean="0">
                <a:solidFill>
                  <a:srgbClr val="FFFFFF"/>
                </a:solidFill>
              </a:rPr>
              <a:pPr/>
              <a:t>28.01.2015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6950" y="72741"/>
            <a:ext cx="9571297" cy="135600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ЭКСПЕРТИЗА </a:t>
            </a:r>
            <a:r>
              <a:rPr lang="ru-RU" sz="2000" b="1" dirty="0" smtClean="0"/>
              <a:t>ПРОГРАММ реализующих  инвариантный компонент  учебного плана образовательной программы</a:t>
            </a:r>
            <a:br>
              <a:rPr lang="ru-RU" sz="2000" b="1" dirty="0" smtClean="0"/>
            </a:br>
            <a:r>
              <a:rPr lang="ru-RU" sz="2000" b="1" dirty="0" smtClean="0"/>
              <a:t> основного общего образования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6305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" y="2"/>
            <a:ext cx="1705889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29699" name="Заголовок 4"/>
          <p:cNvSpPr>
            <a:spLocks noGrp="1"/>
          </p:cNvSpPr>
          <p:nvPr>
            <p:ph type="title"/>
          </p:nvPr>
        </p:nvSpPr>
        <p:spPr>
          <a:xfrm>
            <a:off x="2686050" y="228601"/>
            <a:ext cx="9095318" cy="758825"/>
          </a:xfrm>
        </p:spPr>
        <p:txBody>
          <a:bodyPr/>
          <a:lstStyle/>
          <a:p>
            <a:r>
              <a:rPr lang="ru-RU" alt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Индикатор «</a:t>
            </a:r>
            <a:r>
              <a:rPr lang="ru-RU" alt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Формализованность</a:t>
            </a:r>
            <a:r>
              <a:rPr lang="ru-RU" alt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700" name="Содержимое 5"/>
          <p:cNvSpPr>
            <a:spLocks noGrp="1"/>
          </p:cNvSpPr>
          <p:nvPr>
            <p:ph sz="half" idx="1"/>
          </p:nvPr>
        </p:nvSpPr>
        <p:spPr>
          <a:xfrm>
            <a:off x="6197600" y="1295400"/>
            <a:ext cx="5689600" cy="48339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Инвариантные компоненты структуры программы: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dirty="0" smtClean="0"/>
              <a:t>1) Календарно – тематическое планирование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dirty="0" smtClean="0"/>
              <a:t>2) тематическое содержание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dirty="0" smtClean="0"/>
              <a:t>3) оценочные материалы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dirty="0" smtClean="0"/>
              <a:t>4) методические материалы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dirty="0" smtClean="0"/>
              <a:t>5) система условий реализации программы</a:t>
            </a:r>
            <a:endParaRPr lang="ru-RU" altLang="ru-RU" sz="2000" i="1" dirty="0" smtClean="0"/>
          </a:p>
        </p:txBody>
      </p:sp>
      <p:sp>
        <p:nvSpPr>
          <p:cNvPr id="7" name="Облако 6"/>
          <p:cNvSpPr/>
          <p:nvPr/>
        </p:nvSpPr>
        <p:spPr>
          <a:xfrm>
            <a:off x="406400" y="1600200"/>
            <a:ext cx="5283200" cy="3733800"/>
          </a:xfrm>
          <a:prstGeom prst="cloud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Показатели, по которым определяется соответствие  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требованиям  273-ФЗ «Об образовании в РФ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(статья 2, п.9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" y="2"/>
            <a:ext cx="1705889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30723" name="Заголовок 4"/>
          <p:cNvSpPr>
            <a:spLocks noGrp="1"/>
          </p:cNvSpPr>
          <p:nvPr>
            <p:ph type="title"/>
          </p:nvPr>
        </p:nvSpPr>
        <p:spPr>
          <a:xfrm>
            <a:off x="2952750" y="228601"/>
            <a:ext cx="8828618" cy="758825"/>
          </a:xfrm>
        </p:spPr>
        <p:txBody>
          <a:bodyPr/>
          <a:lstStyle/>
          <a:p>
            <a:pPr algn="ctr"/>
            <a:r>
              <a:rPr lang="ru-RU" alt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Индикатор «</a:t>
            </a:r>
            <a:r>
              <a:rPr lang="ru-RU" alt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Формализованность</a:t>
            </a:r>
            <a:r>
              <a:rPr lang="ru-RU" alt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4" name="Содержимое 5"/>
          <p:cNvSpPr>
            <a:spLocks noGrp="1"/>
          </p:cNvSpPr>
          <p:nvPr>
            <p:ph sz="half" idx="1"/>
          </p:nvPr>
        </p:nvSpPr>
        <p:spPr>
          <a:xfrm>
            <a:off x="6502400" y="1447800"/>
            <a:ext cx="5384800" cy="46815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Рекомендуемые компоненты структуры программы:</a:t>
            </a:r>
          </a:p>
          <a:p>
            <a:pPr>
              <a:buFont typeface="Wingdings 2" pitchFamily="18" charset="2"/>
              <a:buNone/>
            </a:pP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1) Титульный лист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dirty="0" smtClean="0"/>
              <a:t>2) Пояснительная записка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b="1" dirty="0" smtClean="0"/>
              <a:t>3) Иные материалы (оценочные, методические)</a:t>
            </a:r>
          </a:p>
          <a:p>
            <a:pPr>
              <a:buFont typeface="Wingdings 2" pitchFamily="18" charset="2"/>
              <a:buNone/>
            </a:pPr>
            <a:endParaRPr lang="ru-RU" altLang="ru-RU" sz="2200" i="1" dirty="0" smtClean="0"/>
          </a:p>
        </p:txBody>
      </p:sp>
      <p:sp>
        <p:nvSpPr>
          <p:cNvPr id="7" name="Облако 6"/>
          <p:cNvSpPr/>
          <p:nvPr/>
        </p:nvSpPr>
        <p:spPr>
          <a:xfrm>
            <a:off x="406400" y="1600200"/>
            <a:ext cx="5689600" cy="3429000"/>
          </a:xfrm>
          <a:prstGeom prst="cloud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Показатели, по которым определяется соответствие  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требованиям данного  жанра </a:t>
            </a:r>
            <a:r>
              <a:rPr lang="ru-RU" sz="2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методических материалов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" y="2"/>
            <a:ext cx="1705889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31747" name="Заголовок 3"/>
          <p:cNvSpPr>
            <a:spLocks noGrp="1"/>
          </p:cNvSpPr>
          <p:nvPr>
            <p:ph type="title"/>
          </p:nvPr>
        </p:nvSpPr>
        <p:spPr>
          <a:xfrm>
            <a:off x="2533650" y="228601"/>
            <a:ext cx="9247718" cy="758825"/>
          </a:xfrm>
        </p:spPr>
        <p:txBody>
          <a:bodyPr/>
          <a:lstStyle/>
          <a:p>
            <a:pPr algn="ctr"/>
            <a:r>
              <a:rPr lang="ru-RU" alt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Индикатор «Структурированность»</a:t>
            </a:r>
          </a:p>
        </p:txBody>
      </p:sp>
      <p:sp>
        <p:nvSpPr>
          <p:cNvPr id="31748" name="Содержимое 4"/>
          <p:cNvSpPr>
            <a:spLocks noGrp="1"/>
          </p:cNvSpPr>
          <p:nvPr>
            <p:ph sz="half" idx="1"/>
          </p:nvPr>
        </p:nvSpPr>
        <p:spPr>
          <a:xfrm>
            <a:off x="6096000" y="1009650"/>
            <a:ext cx="5524500" cy="4419600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Пояснительная записка – конкретизация общих целей ОП  применительно к данному курсу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Общая характеристика учебного предмета, курса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Описание места учебного предмета, курса в учебном плане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Личностные, предметные и </a:t>
            </a:r>
            <a:r>
              <a:rPr lang="ru-RU" sz="1600" b="1" dirty="0" err="1" smtClean="0"/>
              <a:t>метапредметные</a:t>
            </a:r>
            <a:r>
              <a:rPr lang="ru-RU" sz="1600" b="1" dirty="0" smtClean="0"/>
              <a:t> результаты освоения учебного предмета, курса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Содержание учебного предмета, курса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Тематическое планирование с указанием видов учебной деятельности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Описание </a:t>
            </a:r>
            <a:r>
              <a:rPr lang="ru-RU" sz="1600" b="1" dirty="0" err="1" smtClean="0"/>
              <a:t>учебно</a:t>
            </a:r>
            <a:r>
              <a:rPr lang="ru-RU" sz="1600" b="1" dirty="0" smtClean="0"/>
              <a:t> – методического и материально – технического обеспечения</a:t>
            </a:r>
          </a:p>
          <a:p>
            <a:pPr marL="514350" indent="-514350" algn="just">
              <a:buFont typeface="Wingdings 2"/>
              <a:buAutoNum type="arabicPeriod"/>
              <a:defRPr/>
            </a:pPr>
            <a:r>
              <a:rPr lang="ru-RU" sz="1600" b="1" dirty="0" smtClean="0"/>
              <a:t>Иные материалы (оценочные* и  методические**)</a:t>
            </a:r>
          </a:p>
          <a:p>
            <a:pPr algn="just">
              <a:buNone/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302684" y="1447801"/>
            <a:ext cx="5452533" cy="3635375"/>
          </a:xfrm>
          <a:prstGeom prst="cloud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Интегративный и представляет собой совокупность содержания всех компонентов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4451"/>
            <a:ext cx="4038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* </a:t>
            </a:r>
            <a:r>
              <a:rPr lang="ru-RU" sz="1400" b="1" dirty="0" smtClean="0">
                <a:solidFill>
                  <a:srgbClr val="002060"/>
                </a:solidFill>
              </a:rPr>
              <a:t>Оценочные материалы могут быть представлены в виде перечня контрольно-измерительных материалов, которые обеспечивают текущий контроль успеваемости и промежуточную аттестацию обучающихся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33900" y="5410201"/>
            <a:ext cx="6781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Могут быть  представлены в виде: 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используемых методических и дидактических средств, обеспечивающих образовательный процесс; в качестве методических материалов могут быть представлены как материалы, разработанные педагогическими работниками общеобразовательной организации, так и материалами, изданными вне общеобразовательной организации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162050"/>
            <a:ext cx="11963400" cy="4114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accent1"/>
                </a:solidFill>
              </a:rPr>
              <a:t>Оценке подлежат: сама ОП основного общего образования; деятельность педагогов, индивидуальный прогресс и достижения  учащихся; качество создания и использования условий (ресурсов) ОП</a:t>
            </a:r>
            <a:endParaRPr lang="ru-RU" b="1" dirty="0" smtClean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Преемственность</a:t>
            </a:r>
            <a:r>
              <a:rPr lang="ru-RU" sz="1600" b="1" dirty="0" smtClean="0"/>
              <a:t> – это комплекс оценок на соотнесение ОП ООО с начальным и средним общим образованием; соотнесение отдельных учебных программ, курсов, модулей, программ воспитателей работы и т.п. между собой на предмет соответствия целевым установкам ОП.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Результативность </a:t>
            </a:r>
            <a:r>
              <a:rPr lang="ru-RU" sz="1600" b="1" dirty="0" smtClean="0"/>
              <a:t>– это  совокупность  образовательных результатов, которые должны быть  достигнуты в ходе реализации ОП;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Эффективность </a:t>
            </a:r>
            <a:r>
              <a:rPr lang="ru-RU" sz="1600" b="1" dirty="0" smtClean="0"/>
              <a:t>–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 это  комплекс  мер, направленных  на минимизацию (оптимизацию) временных затрат педагогических и детских действий для достижения  конечных  результатов реализации  ОП;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 smtClean="0"/>
              <a:t>Адаптированность</a:t>
            </a:r>
            <a:r>
              <a:rPr lang="ru-RU" sz="1600" b="1" i="1" dirty="0" smtClean="0"/>
              <a:t> –</a:t>
            </a:r>
            <a:r>
              <a:rPr lang="ru-RU" sz="1600" b="1" dirty="0" smtClean="0"/>
              <a:t> это сформированный комплекс образовательных программ, разработанных и используемых с учетом возрастных и личностных особенностях, потенциальных возможностей и социальных потребностей обучающихся и воспитанников.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 Доступность  </a:t>
            </a:r>
            <a:r>
              <a:rPr lang="ru-RU" sz="1600" b="1" dirty="0" smtClean="0"/>
              <a:t>– это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качественный показатель образовательных программ, устанавливающий соответствие их уровня и уровня интеллектуального развития, потенциальных возможностей обучающихся и воспитанников образовательного учреждения.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 smtClean="0"/>
              <a:t>Ресурсность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–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 это  оптимальный комплекс  условий  необходимых  для  достижения  необходимых образовательных результатов;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err="1" smtClean="0"/>
              <a:t>Инновационность</a:t>
            </a:r>
            <a:r>
              <a:rPr lang="ru-RU" sz="1600" b="1" dirty="0" smtClean="0"/>
              <a:t> – это качественный показатель, устанавливающий соответствие целей, задач, содержания образовательных программ прогнозируемым результатам инновационных направлений и программ развития образовательного учреждения.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Полнота реализации –</a:t>
            </a:r>
            <a:r>
              <a:rPr lang="ru-RU" sz="1600" b="1" dirty="0" smtClean="0"/>
              <a:t> это степень реализации образовательных программ образовательного учреждения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/>
              <a:t>Уникальность (специфика) ОП –</a:t>
            </a:r>
            <a:r>
              <a:rPr lang="ru-RU" sz="1600" b="1" dirty="0" smtClean="0"/>
              <a:t> эта та «дельта», которая  отличает  образовательную  программу  одного  образовательного  учреждения  от  другого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76349"/>
          <a:ext cx="12192001" cy="5541181"/>
        </p:xfrm>
        <a:graphic>
          <a:graphicData uri="http://schemas.openxmlformats.org/drawingml/2006/table">
            <a:tbl>
              <a:tblPr/>
              <a:tblGrid>
                <a:gridCol w="1327843"/>
                <a:gridCol w="10087597"/>
                <a:gridCol w="776561"/>
              </a:tblGrid>
              <a:tr h="398441"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62"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1.Преемственность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 «переходного» этапа с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одного  уровня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другой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соответствие государственным требованиям  к содержанию образования, уровню и направленности  ОП  соответствующего  типа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427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2.Результа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тивность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 всех трех  составляющих  образовательных  результатов 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процедуры системы оценивания  результатов;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ориентация работы учителя и учащихся на фиксацию  индивидуального  прогресса учащихся 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направленность контрольно-измерительных  материалов (соотношение урочных и внеурочных занятий, направленность вариативной  части учебного  плана)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содержание  учебного плана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содержание  рабочих  учебных программ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структура  расписания  учебных занятий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акцент в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проектировании 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образовательного  процесса на современные образовательные технологии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использование  информационной среды ОУ  в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ОП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мониторинга  реализации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ОП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, его содержание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421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3.Эффективность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соотношение  в учебном плане  часов на коллективную и самостоятельную работу учащихся соотношение  урочных и внеурочных занятий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внеучебная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 деятельность в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учебном плане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 индивидуальных  маршрутов (траекторий) и индивидуальных образовательных программ  учащихся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место 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 технологий  в  рабочих учебных программах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место  домашних заданий в календарно-тематических планах рабочих учебных программ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в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ОП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разных образовательных мест для  детских проб и действий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 мониторинговых исследований на предмет повышения эффективности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реализацииООП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38249"/>
          <a:ext cx="12192001" cy="5489525"/>
        </p:xfrm>
        <a:graphic>
          <a:graphicData uri="http://schemas.openxmlformats.org/drawingml/2006/table">
            <a:tbl>
              <a:tblPr/>
              <a:tblGrid>
                <a:gridCol w="2057400"/>
                <a:gridCol w="9358040"/>
                <a:gridCol w="776561"/>
              </a:tblGrid>
              <a:tr h="498501"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503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4.Доступность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наличие в  </a:t>
                      </a:r>
                      <a:r>
                        <a:rPr lang="ru-RU" sz="1700" b="1" dirty="0" smtClean="0">
                          <a:latin typeface="Times New Roman"/>
                          <a:ea typeface="Calibri"/>
                          <a:cs typeface="Times New Roman"/>
                        </a:rPr>
                        <a:t>ОП </a:t>
                      </a: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возможности для  разных форм для изучения того или иного учебного предмета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наличие  в системе  оценивания  выполнения </a:t>
                      </a:r>
                      <a:r>
                        <a:rPr lang="ru-RU" sz="1700" b="1" dirty="0" smtClean="0">
                          <a:latin typeface="Times New Roman"/>
                          <a:ea typeface="Calibri"/>
                          <a:cs typeface="Times New Roman"/>
                        </a:rPr>
                        <a:t>ОП  </a:t>
                      </a: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учета (взаимозачета)  учебных и </a:t>
                      </a:r>
                      <a:r>
                        <a:rPr lang="ru-RU" sz="1700" b="1" dirty="0" err="1">
                          <a:latin typeface="Times New Roman"/>
                          <a:ea typeface="Calibri"/>
                          <a:cs typeface="Times New Roman"/>
                        </a:rPr>
                        <a:t>внеучебных</a:t>
                      </a: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 достижений  учащихся за пределами ОУ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наличие  интеграционных процессов  в </a:t>
                      </a:r>
                      <a:r>
                        <a:rPr lang="ru-RU" sz="1700" b="1" dirty="0" smtClean="0">
                          <a:latin typeface="Times New Roman"/>
                          <a:ea typeface="Calibri"/>
                          <a:cs typeface="Times New Roman"/>
                        </a:rPr>
                        <a:t>ОП  </a:t>
                      </a: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между  основным и дополнительным образованием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51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5.Адаптирован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ность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учет возрастных  возможностей  учащихся через  набор  определенных видов деятельности;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набор задач для учащихся  и педагогов;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учет  соотношения  затрат  на разные формы  занятий  с учетом возраста и  их приоритетов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737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6. Ресурсность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(цена программы)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оценка кадровых, материально-технических, информационных, финансовых, организационных  затрат с точки зрения  необходимости для достижения заявленных  результатов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685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7.Инновацион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ность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наличие обоснованного  шага  развития в </a:t>
                      </a:r>
                      <a:r>
                        <a:rPr lang="ru-RU" sz="1700" b="1" dirty="0" smtClean="0">
                          <a:latin typeface="Times New Roman"/>
                          <a:ea typeface="Calibri"/>
                          <a:cs typeface="Times New Roman"/>
                        </a:rPr>
                        <a:t>ОП</a:t>
                      </a:r>
                      <a:endParaRPr lang="ru-RU" sz="17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наличие описанных рисков и возможных  путей компенсации  в ходе неудач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реальность предлагаемых  изменений в реализации  </a:t>
                      </a:r>
                      <a:r>
                        <a:rPr lang="ru-RU" sz="1700" b="1" dirty="0" smtClean="0">
                          <a:latin typeface="Times New Roman"/>
                          <a:ea typeface="Calibri"/>
                          <a:cs typeface="Times New Roman"/>
                        </a:rPr>
                        <a:t>ОП</a:t>
                      </a:r>
                      <a:endParaRPr lang="ru-RU" sz="17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возможности педагогических кадров и материально-технической  базы для  инноваций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мониторинг  инновационного  шага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581149"/>
          <a:ext cx="12192001" cy="4384143"/>
        </p:xfrm>
        <a:graphic>
          <a:graphicData uri="http://schemas.openxmlformats.org/drawingml/2006/table">
            <a:tbl>
              <a:tblPr/>
              <a:tblGrid>
                <a:gridCol w="2400300"/>
                <a:gridCol w="9015140"/>
                <a:gridCol w="776561"/>
              </a:tblGrid>
              <a:tr h="506387"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160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8.Уникальность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наличие «дельты» относительно ФГОС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учет  социума (региональных, местных особенностей)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наличие  авторских  «ходов»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наличие  сертификата на данную программу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способы  представления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 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 ее результатов</a:t>
                      </a:r>
                    </a:p>
                    <a:p>
                      <a:pPr marL="17970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открытость для критики, доработки  и коррекции  в ходе  реализации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580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9.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Интегрированность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(открытость)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возможность включения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 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 сетевое  взаимодействие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наличие образовательных модулей, курсов и т.п.  других  образовательных  учреждений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387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10. Полнота реализации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охват  всех сторон  деятельности  ОУ</a:t>
                      </a:r>
                    </a:p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соответствие  требованиям к структуре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 стороны ФГОС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983"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оценки результатов и качества   деятельности  учителя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162050"/>
            <a:ext cx="109347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1. Оценка  рабочей  учебной  программы как основного  документа,  с помощью которого  учитель строит свою работу с детьми.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b="1" i="1" dirty="0" smtClean="0"/>
              <a:t>ориентация предметного содержания</a:t>
            </a:r>
            <a:r>
              <a:rPr lang="ru-RU" b="1" dirty="0" smtClean="0"/>
              <a:t> (на способы действия или на сумму знаний): наличие предметно-содержательных линий в предмете, способов действий и понятийных средств в учебной программе;</a:t>
            </a:r>
          </a:p>
          <a:p>
            <a:pPr lvl="0"/>
            <a:r>
              <a:rPr lang="ru-RU" b="1" i="1" dirty="0" smtClean="0"/>
              <a:t>эффективность обучения</a:t>
            </a:r>
            <a:r>
              <a:rPr lang="ru-RU" b="1" dirty="0" smtClean="0"/>
              <a:t> – минимизация затрат времени  детей за счет использования современных образовательных, в том числе информационных  технологий;</a:t>
            </a:r>
          </a:p>
          <a:p>
            <a:pPr lvl="0"/>
            <a:r>
              <a:rPr lang="ru-RU" b="1" i="1" dirty="0" smtClean="0"/>
              <a:t>доступность обучения</a:t>
            </a:r>
            <a:r>
              <a:rPr lang="ru-RU" b="1" dirty="0" smtClean="0"/>
              <a:t> (учения) – за счет разнообразных форм организации образовательного процесса; дифференциации и индивидуализации;</a:t>
            </a:r>
          </a:p>
          <a:p>
            <a:pPr lvl="0"/>
            <a:r>
              <a:rPr lang="ru-RU" b="1" i="1" dirty="0" smtClean="0"/>
              <a:t>использование других  (кроме учебной) видов  деятельности</a:t>
            </a:r>
            <a:r>
              <a:rPr lang="ru-RU" b="1" dirty="0" smtClean="0"/>
              <a:t> – обоснованность использования  других видов деятельности (творческой, проектной, исследовательской и т.п.);</a:t>
            </a:r>
          </a:p>
          <a:p>
            <a:pPr lvl="0"/>
            <a:r>
              <a:rPr lang="ru-RU" b="1" dirty="0" smtClean="0"/>
              <a:t>наличие  в программе  </a:t>
            </a:r>
            <a:r>
              <a:rPr lang="ru-RU" b="1" i="1" dirty="0" smtClean="0"/>
              <a:t>внутреннего  мониторинга</a:t>
            </a:r>
            <a:r>
              <a:rPr lang="ru-RU" b="1" dirty="0" smtClean="0"/>
              <a:t> (аудита) –  параметров, индикаторов, контрольно-измерительных материалов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0"/>
            <a:ext cx="1279417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125955" name="Содержимое 2"/>
          <p:cNvSpPr>
            <a:spLocks noGrp="1"/>
          </p:cNvSpPr>
          <p:nvPr>
            <p:ph idx="4294967295"/>
          </p:nvPr>
        </p:nvSpPr>
        <p:spPr>
          <a:xfrm>
            <a:off x="1831762" y="952499"/>
            <a:ext cx="8429625" cy="4905375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осуществления экспертизы может быть выделено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 индикатора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основании которых осуществляется анализ и установление соответствия структуры ОП требованиям ФГОС общего образования, а именно: </a:t>
            </a:r>
          </a:p>
          <a:p>
            <a:pPr marL="615950" indent="-342900" algn="just">
              <a:buFont typeface="Wingdings" pitchFamily="2" charset="2"/>
              <a:buChar char="Ø"/>
              <a:defRPr/>
            </a:pP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Формализованность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ОП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основного общего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</a:p>
          <a:p>
            <a:pPr marL="615950" indent="-342900" algn="just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Структурированность ОП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основного общего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</p:txBody>
      </p:sp>
      <p:sp>
        <p:nvSpPr>
          <p:cNvPr id="23556" name="Дата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C8E369-ECCA-459B-99C3-9D7C724D5620}" type="datetime1">
              <a:rPr lang="ru-RU" altLang="ru-RU" smtClean="0">
                <a:solidFill>
                  <a:srgbClr val="FFFFFF"/>
                </a:solidFill>
              </a:rPr>
              <a:pPr/>
              <a:t>28.01.2015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56950" y="72741"/>
            <a:ext cx="9571297" cy="5615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ЭКСПЕРТИЗА СООТВЕТСТВИЯ ОБРАЗОВАТЕЛЬНЫХ ПРОГРАММ </a:t>
            </a:r>
            <a:r>
              <a:rPr lang="ru-RU" sz="2000" b="1" dirty="0" smtClean="0"/>
              <a:t>ОСНОВНОГО </a:t>
            </a:r>
            <a:r>
              <a:rPr lang="ru-RU" sz="2000" b="1" dirty="0"/>
              <a:t>ОБЩЕГО ОБРАЗОВАНИЯ ТРЕБОВАНИЯМ ФГОС</a:t>
            </a:r>
          </a:p>
        </p:txBody>
      </p:sp>
    </p:spTree>
    <p:extLst>
      <p:ext uri="{BB962C8B-B14F-4D97-AF65-F5344CB8AC3E}">
        <p14:creationId xmlns:p14="http://schemas.microsoft.com/office/powerpoint/2010/main" val="16305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оценки результатов и качества   деятельности  учителя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162050"/>
            <a:ext cx="109347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2. Оценка  дидактического и материально-технического оснащения образовательного процесса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b="1" i="1" dirty="0" smtClean="0"/>
              <a:t>эффективность  использования  материально-технического </a:t>
            </a:r>
            <a:r>
              <a:rPr lang="ru-RU" b="1" dirty="0" smtClean="0"/>
              <a:t>– повышает интерес, минимизирует затраты времени, повышает предметные результаты  обучения, развивает определенные УУД;</a:t>
            </a:r>
          </a:p>
          <a:p>
            <a:pPr lvl="0"/>
            <a:r>
              <a:rPr lang="ru-RU" b="1" i="1" dirty="0" smtClean="0"/>
              <a:t>наличие  собственного  дидактического аппарата</a:t>
            </a:r>
            <a:r>
              <a:rPr lang="ru-RU" b="1" dirty="0" smtClean="0"/>
              <a:t> для построения  работы с детьми (оптимизация существующего) – повышает интенсивность, плотность работы на уроке, создает условия для  организации  самостоятельной  работы, выбора учащимися  индивидуальной  образовательной  траектории;</a:t>
            </a:r>
          </a:p>
          <a:p>
            <a:r>
              <a:rPr lang="ru-RU" b="1" i="1" dirty="0" smtClean="0"/>
              <a:t>организационно-информационное обеспечение</a:t>
            </a:r>
            <a:r>
              <a:rPr lang="ru-RU" b="1" dirty="0" smtClean="0"/>
              <a:t> образовательного  процесса – обеспечивает оперативную обратную связь, </a:t>
            </a:r>
            <a:r>
              <a:rPr lang="ru-RU" b="1" dirty="0" err="1" smtClean="0"/>
              <a:t>минимизируя</a:t>
            </a:r>
            <a:r>
              <a:rPr lang="ru-RU" b="1" dirty="0" smtClean="0"/>
              <a:t> затраты  времени на ее осуществление, наличие полной информации  о холе и результатах  образовательного процесса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оценки результатов и качества   деятельности  учителя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162050"/>
            <a:ext cx="109347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3. Оценка самообразования и повышение квалификации учителя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b="1" i="1" dirty="0" smtClean="0"/>
              <a:t>участие  учителя в школьных педагогических проектах</a:t>
            </a:r>
            <a:r>
              <a:rPr lang="ru-RU" b="1" dirty="0" smtClean="0"/>
              <a:t> (работа на кафедре, в методическом объединение, творческой  группе) и его результаты (методические материалы; публикации) - работа педагога на образовательную программу, продуктивность  педагогической  работы;</a:t>
            </a:r>
          </a:p>
          <a:p>
            <a:pPr lvl="0"/>
            <a:r>
              <a:rPr lang="ru-RU" b="1" i="1" dirty="0" smtClean="0"/>
              <a:t>участие в конференциях, конкурсах, проектах за пределами школы</a:t>
            </a:r>
            <a:r>
              <a:rPr lang="ru-RU" b="1" dirty="0" smtClean="0"/>
              <a:t> и его результаты (методические материалы, публикации) - работа  педагогов на продвижение и имидж образовательного  учреждения;</a:t>
            </a:r>
          </a:p>
          <a:p>
            <a:pPr lvl="0"/>
            <a:r>
              <a:rPr lang="ru-RU" b="1" i="1" dirty="0" smtClean="0"/>
              <a:t>повышение квалификации учителя</a:t>
            </a:r>
            <a:r>
              <a:rPr lang="ru-RU" b="1" dirty="0" smtClean="0"/>
              <a:t> в рамках образовательной программы (учитывается только  то повышение квалификации, которое работает на реализацию образовательную  программу  основного общего  образования);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оценки результатов и качества   деятельности  учителя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162050"/>
            <a:ext cx="109347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4.  Оценка  результативности  образования  детей</a:t>
            </a:r>
            <a:endParaRPr lang="ru-RU" dirty="0" smtClean="0">
              <a:solidFill>
                <a:schemeClr val="accent1"/>
              </a:solidFill>
            </a:endParaRPr>
          </a:p>
          <a:p>
            <a:pPr lvl="0"/>
            <a:r>
              <a:rPr lang="ru-RU" b="1" i="1" dirty="0" smtClean="0"/>
              <a:t>наличие системы контроля и оценки работы учителя за деятельностью учащихся</a:t>
            </a:r>
            <a:r>
              <a:rPr lang="ru-RU" b="1" dirty="0" smtClean="0"/>
              <a:t> - система контроля и оценки  выстраивается в соответствии с нормативным локальным актом в ОУ и имеет положительные эффекты;</a:t>
            </a:r>
          </a:p>
          <a:p>
            <a:pPr lvl="0"/>
            <a:r>
              <a:rPr lang="ru-RU" b="1" i="1" dirty="0" smtClean="0"/>
              <a:t>наличие  положительной динамики</a:t>
            </a:r>
            <a:r>
              <a:rPr lang="ru-RU" b="1" dirty="0" smtClean="0"/>
              <a:t> в обучении за определенный промежуток  времени за счет наличия замеров на старте и выходе отрезка времени (не менее года) - оценивается  индивидуальный прогресс  учащихся по группам результатов предметным и </a:t>
            </a:r>
            <a:r>
              <a:rPr lang="ru-RU" b="1" dirty="0" err="1" smtClean="0"/>
              <a:t>метапредметным</a:t>
            </a:r>
            <a:r>
              <a:rPr lang="ru-RU" b="1" dirty="0" smtClean="0"/>
              <a:t>;</a:t>
            </a:r>
          </a:p>
          <a:p>
            <a:pPr lvl="0"/>
            <a:r>
              <a:rPr lang="ru-RU" b="1" i="1" dirty="0" smtClean="0"/>
              <a:t>Наличие многомерности оценки результатов  образования  детей</a:t>
            </a:r>
            <a:r>
              <a:rPr lang="ru-RU" b="1" dirty="0" smtClean="0"/>
              <a:t> – учебных достижений (общие способы предметных действий и способы их оценивания); УУД и способы их измерения и оценивания;    социальный опыт и способы его оценивания;</a:t>
            </a:r>
          </a:p>
          <a:p>
            <a:pPr lvl="0"/>
            <a:r>
              <a:rPr lang="ru-RU" b="1" i="1" dirty="0" smtClean="0"/>
              <a:t>участие детей учителя в конкурсах, олимпиадах, других проектах</a:t>
            </a:r>
            <a:r>
              <a:rPr lang="ru-RU" b="1" dirty="0" smtClean="0"/>
              <a:t> –- оценивается количество и качество участия  детей  класса в различных мероприятиях по предмету за пределами уроков и школы.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оценки результатов и качества   деятельности  учителя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162050"/>
            <a:ext cx="10934700" cy="3733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5. Оценка  деятельности учителя  другими  субъектами образовательного процесса и гражданскими  институтами</a:t>
            </a:r>
            <a:endParaRPr lang="ru-RU" sz="2400" dirty="0" smtClean="0"/>
          </a:p>
          <a:p>
            <a:pPr lvl="0"/>
            <a:r>
              <a:rPr lang="ru-RU" sz="2400" b="1" dirty="0" smtClean="0"/>
              <a:t>оценка  деятельности  учителя детьми, родителями, другими педагогами через  анкетирование – определяется рейтинг, положительные тенденции в работе учителя;</a:t>
            </a:r>
          </a:p>
          <a:p>
            <a:r>
              <a:rPr lang="ru-RU" sz="2400" b="1" dirty="0" smtClean="0"/>
              <a:t>оценка  деятельности учителя в СМИ, гражданскими институтами – работа на образовательное учреждение (какие эффекты).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Показатели индивидуальных образовательных достижений в школе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04900"/>
            <a:ext cx="11868150" cy="52197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i="1" dirty="0" err="1" smtClean="0"/>
              <a:t>Интегративность</a:t>
            </a:r>
            <a:r>
              <a:rPr lang="ru-RU" b="1" i="1" dirty="0" smtClean="0"/>
              <a:t> </a:t>
            </a:r>
            <a:r>
              <a:rPr lang="ru-RU" b="1" dirty="0" smtClean="0"/>
              <a:t>–  соотношение разных  аспектов образовательных  результатов (предметные, универсальные способы деятельности, социальный опыт (</a:t>
            </a:r>
            <a:r>
              <a:rPr lang="ru-RU" b="1" dirty="0" err="1" smtClean="0"/>
              <a:t>внеучебные</a:t>
            </a:r>
            <a:r>
              <a:rPr lang="ru-RU" b="1" dirty="0" smtClean="0"/>
              <a:t> и внешкольные достижения) при оценке  индивидуальных  образовательных  достижений школьников и качества  образования (социализация, успешность);</a:t>
            </a:r>
          </a:p>
          <a:p>
            <a:pPr>
              <a:buNone/>
            </a:pPr>
            <a:r>
              <a:rPr lang="ru-RU" b="1" dirty="0" smtClean="0"/>
              <a:t>2.</a:t>
            </a:r>
            <a:r>
              <a:rPr lang="ru-RU" b="1" i="1" dirty="0" smtClean="0"/>
              <a:t> Динамизм </a:t>
            </a:r>
            <a:r>
              <a:rPr lang="ru-RU" b="1" dirty="0" smtClean="0"/>
              <a:t>–</a:t>
            </a:r>
            <a:r>
              <a:rPr lang="ru-RU" b="1" i="1" dirty="0" smtClean="0"/>
              <a:t> </a:t>
            </a:r>
            <a:r>
              <a:rPr lang="ru-RU" b="1" dirty="0" smtClean="0"/>
              <a:t> учет индивидуального прогресса при подведении  итогов  результатов  образования  учащегося за определенный  период времени;</a:t>
            </a:r>
          </a:p>
          <a:p>
            <a:pPr>
              <a:buNone/>
            </a:pPr>
            <a:r>
              <a:rPr lang="ru-RU" b="1" dirty="0" smtClean="0"/>
              <a:t>3.  </a:t>
            </a:r>
            <a:r>
              <a:rPr lang="ru-RU" b="1" i="1" dirty="0" smtClean="0"/>
              <a:t>Инициативность и ответственность </a:t>
            </a:r>
            <a:r>
              <a:rPr lang="ru-RU" b="1" dirty="0" smtClean="0"/>
              <a:t>–  возможность  учащихся предъявлять  свои работы на оценку другому (взрослому, одноклассникам) по собственной  инициативе;</a:t>
            </a:r>
          </a:p>
          <a:p>
            <a:pPr>
              <a:buNone/>
            </a:pPr>
            <a:r>
              <a:rPr lang="ru-RU" b="1" dirty="0" smtClean="0"/>
              <a:t>4.  </a:t>
            </a:r>
            <a:r>
              <a:rPr lang="ru-RU" b="1" i="1" dirty="0" err="1" smtClean="0"/>
              <a:t>Презентационность</a:t>
            </a:r>
            <a:r>
              <a:rPr lang="ru-RU" b="1" i="1" dirty="0" smtClean="0"/>
              <a:t> </a:t>
            </a:r>
            <a:r>
              <a:rPr lang="ru-RU" b="1" dirty="0" smtClean="0"/>
              <a:t>–</a:t>
            </a:r>
            <a:r>
              <a:rPr lang="ru-RU" b="1" i="1" dirty="0" smtClean="0"/>
              <a:t> </a:t>
            </a:r>
            <a:r>
              <a:rPr lang="ru-RU" b="1" dirty="0" smtClean="0"/>
              <a:t> наличие специального  места (натурального или (и)  виртуального) для публичного предъявления  учащимися своих образовательных  достижений;</a:t>
            </a:r>
          </a:p>
          <a:p>
            <a:pPr>
              <a:buNone/>
            </a:pPr>
            <a:r>
              <a:rPr lang="ru-RU" b="1" dirty="0" smtClean="0"/>
              <a:t>5.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Технологизм</a:t>
            </a:r>
            <a:r>
              <a:rPr lang="ru-RU" b="1" i="1" dirty="0" smtClean="0"/>
              <a:t> </a:t>
            </a:r>
            <a:r>
              <a:rPr lang="ru-RU" b="1" dirty="0" smtClean="0"/>
              <a:t>– наличие  в образовательном учреждении  общей  (единой)</a:t>
            </a:r>
            <a:r>
              <a:rPr lang="ru-RU" b="1" i="1" dirty="0" smtClean="0"/>
              <a:t> </a:t>
            </a:r>
            <a:r>
              <a:rPr lang="ru-RU" b="1" dirty="0" smtClean="0"/>
              <a:t>системы  оценки индивидуальных  образовательных  результатов, обоснованное использование разных оценочных шкал, процедур, форм оценки и их соотношение.</a:t>
            </a:r>
          </a:p>
          <a:p>
            <a:pPr>
              <a:buNone/>
            </a:pPr>
            <a:r>
              <a:rPr lang="ru-RU" b="1" dirty="0" smtClean="0"/>
              <a:t>6.  </a:t>
            </a:r>
            <a:r>
              <a:rPr lang="ru-RU" b="1" i="1" dirty="0" smtClean="0"/>
              <a:t>Открытость </a:t>
            </a:r>
            <a:r>
              <a:rPr lang="ru-RU" b="1" dirty="0" smtClean="0"/>
              <a:t>–</a:t>
            </a:r>
            <a:r>
              <a:rPr lang="ru-RU" b="1" i="1" dirty="0" smtClean="0"/>
              <a:t> </a:t>
            </a:r>
            <a:r>
              <a:rPr lang="ru-RU" b="1" dirty="0" smtClean="0"/>
              <a:t> возможность  участия всех  субъектов образовательного  процесса в  оценке  индивидуальных   результатов и качества  образования школьников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Оценка условий (ресурсов)  реализации  ОП ООО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066800"/>
            <a:ext cx="1186815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1. </a:t>
            </a:r>
            <a:r>
              <a:rPr lang="ru-RU" sz="1600" b="1" i="1" dirty="0" smtClean="0"/>
              <a:t>Санитарно-гигиеническое благополучие образовательной среды</a:t>
            </a:r>
            <a:r>
              <a:rPr lang="ru-RU" sz="1600" b="1" dirty="0" smtClean="0"/>
              <a:t> – соответствие  гигиеническим требованиям; обеспеченность  горячим питанием, наличие лицензированного  медицинского  кабинета, динамическое расписание  учебных занятий,  учебный план, учитывающий разные формы учебной деятельности и </a:t>
            </a:r>
            <a:r>
              <a:rPr lang="ru-RU" sz="1600" b="1" dirty="0" err="1" smtClean="0"/>
              <a:t>полидеятельностное</a:t>
            </a:r>
            <a:r>
              <a:rPr lang="ru-RU" sz="1600" b="1" dirty="0" smtClean="0"/>
              <a:t>  пространство; состояние  здоровья  учащихся;</a:t>
            </a:r>
          </a:p>
          <a:p>
            <a:pPr>
              <a:buNone/>
            </a:pPr>
            <a:r>
              <a:rPr lang="ru-RU" sz="1600" b="1" dirty="0" smtClean="0"/>
              <a:t>2. </a:t>
            </a:r>
            <a:r>
              <a:rPr lang="ru-RU" sz="1600" b="1" i="1" dirty="0" smtClean="0"/>
              <a:t>Кадровый потенциал</a:t>
            </a:r>
            <a:r>
              <a:rPr lang="ru-RU" sz="1600" b="1" dirty="0" smtClean="0"/>
              <a:t> – наличие  педагогов, способных реализовать ОП (по квалификации, по опыту, повышение  квалификации, наличие званий, победители профессиональных конкурсов, участие в проектах, грантах и т.п.;</a:t>
            </a:r>
          </a:p>
          <a:p>
            <a:pPr>
              <a:buNone/>
            </a:pPr>
            <a:r>
              <a:rPr lang="ru-RU" sz="1600" b="1" dirty="0" smtClean="0"/>
              <a:t>3. </a:t>
            </a:r>
            <a:r>
              <a:rPr lang="ru-RU" sz="1600" b="1" i="1" dirty="0" smtClean="0"/>
              <a:t>Информационно-техническое обеспече</a:t>
            </a:r>
            <a:r>
              <a:rPr lang="ru-RU" sz="1600" b="1" dirty="0" smtClean="0"/>
              <a:t>ние образовательного процесса – обоснованное и эффективное  использование информационной среды (локальной среды, сайта, цифровых образовательных ресурсов, мобильных компьютерных классов, владение  </a:t>
            </a:r>
            <a:r>
              <a:rPr lang="ru-RU" sz="1600" b="1" dirty="0" err="1" smtClean="0"/>
              <a:t>ИКТ-технологиями</a:t>
            </a:r>
            <a:r>
              <a:rPr lang="ru-RU" sz="1600" b="1" dirty="0" smtClean="0"/>
              <a:t>  педагогами) в образовательном процессе; </a:t>
            </a:r>
          </a:p>
          <a:p>
            <a:pPr>
              <a:buNone/>
            </a:pPr>
            <a:r>
              <a:rPr lang="ru-RU" sz="1600" b="1" dirty="0" smtClean="0"/>
              <a:t>4. </a:t>
            </a:r>
            <a:r>
              <a:rPr lang="ru-RU" sz="1600" b="1" i="1" dirty="0" smtClean="0"/>
              <a:t> Правовое обеспечение</a:t>
            </a:r>
            <a:r>
              <a:rPr lang="ru-RU" sz="1600" b="1" dirty="0" smtClean="0"/>
              <a:t>  реализации ООП – наличие локальных нормативно-правовых актов и их использование  всеми субъектами  образовательного  процесса;</a:t>
            </a:r>
          </a:p>
          <a:p>
            <a:pPr>
              <a:buNone/>
            </a:pPr>
            <a:r>
              <a:rPr lang="ru-RU" sz="1600" b="1" dirty="0" smtClean="0"/>
              <a:t>5.  </a:t>
            </a:r>
            <a:r>
              <a:rPr lang="ru-RU" sz="1600" b="1" i="1" dirty="0" smtClean="0"/>
              <a:t>Управление образовательным процессом</a:t>
            </a:r>
            <a:r>
              <a:rPr lang="ru-RU" sz="1600" b="1" dirty="0" smtClean="0"/>
              <a:t> – наличие  баланса между  внешней и внутренней  оценкой (самооценкой) деятельности всех субъектов образовательного  процесса при реализации  ОП, участие общественности (в том числе родительской)  в управлении  образовательным процессом;</a:t>
            </a:r>
          </a:p>
          <a:p>
            <a:pPr>
              <a:buNone/>
            </a:pPr>
            <a:r>
              <a:rPr lang="ru-RU" sz="1600" b="1" dirty="0" smtClean="0"/>
              <a:t>6. </a:t>
            </a:r>
            <a:r>
              <a:rPr lang="ru-RU" sz="1600" b="1" i="1" dirty="0" smtClean="0"/>
              <a:t>Материально-техническое обеспечение</a:t>
            </a:r>
            <a:r>
              <a:rPr lang="ru-RU" sz="1600" b="1" dirty="0" smtClean="0"/>
              <a:t> образовательного процесса – обоснованность использования  помещений  и оборудования  для  реализации ОП.</a:t>
            </a:r>
          </a:p>
          <a:p>
            <a:pPr>
              <a:buNone/>
            </a:pPr>
            <a:r>
              <a:rPr lang="ru-RU" sz="1600" b="1" dirty="0" smtClean="0"/>
              <a:t>7.    </a:t>
            </a:r>
            <a:r>
              <a:rPr lang="ru-RU" sz="1600" b="1" i="1" dirty="0" smtClean="0"/>
              <a:t>Учебно-методическое обеспечение </a:t>
            </a:r>
            <a:r>
              <a:rPr lang="ru-RU" sz="1600" b="1" dirty="0" smtClean="0"/>
              <a:t>образовательного  процесса – обоснование использования списка учебников для  реализации задач  ОП;  наличие и оптимальность других учебных и дидактических материалов, включая цифровые  образовательные ресурсы, частота их использования  учащимися  на индивидуальном уровне.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организация мониторинг а образовательных результатов освоения оп </a:t>
            </a:r>
            <a:r>
              <a:rPr lang="ru-RU" sz="2400" b="1" dirty="0" err="1" smtClean="0"/>
              <a:t>ооо</a:t>
            </a:r>
            <a:r>
              <a:rPr lang="ru-RU" sz="2400" b="1" dirty="0" smtClean="0"/>
              <a:t>, условий их достижения, а также цены достижения этих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23950"/>
            <a:ext cx="1186815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solidFill>
                  <a:schemeClr val="accent1"/>
                </a:solidFill>
              </a:rPr>
              <a:t>1 этап </a:t>
            </a:r>
            <a:r>
              <a:rPr lang="ru-RU" sz="1600" b="1" dirty="0" smtClean="0"/>
              <a:t>- сосредоточить внимание  в мониторинге ОП прежде всего </a:t>
            </a:r>
            <a:r>
              <a:rPr lang="ru-RU" sz="1600" b="1" u="sng" dirty="0" smtClean="0">
                <a:solidFill>
                  <a:schemeClr val="accent1"/>
                </a:solidFill>
              </a:rPr>
              <a:t>на обеспечении условий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smtClean="0"/>
              <a:t>(администрацией школы, педагогами, родителями) для достижения подростками новых  результатов обучения и  качества  образования. Цель мониторинга на данном этапе  реализации ОП – сбор, хранение, обработка и анализ достоверной  информации об основных  условиях, которые имеют возможность (шанс) обеспечить реальные изменения в содержании  и организации  образовательного процесса направленного на получение принципиально новых образовательных результатах </a:t>
            </a:r>
          </a:p>
          <a:p>
            <a:pPr>
              <a:buNone/>
            </a:pPr>
            <a:r>
              <a:rPr lang="ru-RU" sz="1600" b="1" i="1" dirty="0" smtClean="0">
                <a:solidFill>
                  <a:schemeClr val="accent1"/>
                </a:solidFill>
              </a:rPr>
              <a:t>2 этап </a:t>
            </a:r>
            <a:r>
              <a:rPr lang="ru-RU" sz="1600" b="1" dirty="0" smtClean="0"/>
              <a:t>– наравне с обеспечением нового качества образования запускается </a:t>
            </a:r>
            <a:r>
              <a:rPr lang="ru-RU" sz="1600" b="1" dirty="0" smtClean="0">
                <a:solidFill>
                  <a:schemeClr val="accent1"/>
                </a:solidFill>
              </a:rPr>
              <a:t>мониторинг цены достижения  </a:t>
            </a:r>
            <a:r>
              <a:rPr lang="ru-RU" sz="1600" b="1" dirty="0" smtClean="0"/>
              <a:t>образовательных  результатов. Целью  мониторинга является сбор, хранение, обработка и анализ достоверной  информации о цене достижения образовательных  результатов, необходимой для принятия управленческих решений, направленных на повышение качества образования: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выявление критериев и показателей оценки цены достижения образовательных результатов;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подбор диагностических методик (индикаторов) для выявления показателей оценки цены достижения образовательных результатов;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определение частоты сбора информации, ответственных за сбор, хранение, обработку и анализ информации;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определение  субъектов мониторинга (потребителей информации) и возможных форм ее представления;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проведение необходимых диагностических процедур;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проведение своевременной обработки и анализа полученной информации для принятия управленческих решений, направленных на повышение качества образовательных результатов и условий их достижения;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оформление результатов для представления субъектам мониторинга;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 smtClean="0"/>
              <a:t>принятие  управленческих  решений с целью повышения  качества  образовательных  результатов и условий их достижения.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i="1" dirty="0" smtClean="0">
                <a:solidFill>
                  <a:schemeClr val="accent1"/>
                </a:solidFill>
              </a:rPr>
              <a:t>3 этап</a:t>
            </a:r>
            <a:r>
              <a:rPr lang="ru-RU" sz="1600" b="1" dirty="0" smtClean="0"/>
              <a:t>– на первый  план в мониторинге выходит  оценка  результатов выполнения образовательной программы основного  общего образования.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Обеспечение  нового  качества образования (первый этап)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766475"/>
          <a:ext cx="11944350" cy="5895169"/>
        </p:xfrm>
        <a:graphic>
          <a:graphicData uri="http://schemas.openxmlformats.org/drawingml/2006/table">
            <a:tbl>
              <a:tblPr/>
              <a:tblGrid>
                <a:gridCol w="470926"/>
                <a:gridCol w="1451368"/>
                <a:gridCol w="2015609"/>
                <a:gridCol w="3554074"/>
                <a:gridCol w="1167677"/>
                <a:gridCol w="3284696"/>
              </a:tblGrid>
              <a:tr h="4659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Время проведения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96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1.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Экспертиза  рабочей 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учебной 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программы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как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основного  документа,  с помощью которого  учитель строит свою работу с детьми  и ее  выполнение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1.Ориентация предметного содержания (на способы действия или на сумму знаний);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наличие матрицы с основными способами  действия/средствами  в учебном предмете;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ориентация контрольно-измерительных  материалов и оценки деятельности учащихся на освоение основных культурных предметных способов действий/средств;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сентябрь месяц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наличие утвержденной программы, системы КИМов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2. Эффективность обучения (минимизация затрат времени  детей) за счет использования современных образовательных, в том числе информационных  технологий;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количество часов, затрачиваемых  на изучение  учебного 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предмета;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использование  внеурочных форм обучения в рамках  первой  половины дня;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построение  учебного процесса  с использованием  современных технологий, в т.ч. и информационных;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результативность обучения за счет минимизации  времени, усиления внеурочных форм, современных технологий.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сентябрь, февраль, май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перечень мастерских, консультаций, кол-во учащихся посещающих эти образовательные пространства;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перечень внеурочных форм и их характеристика;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установление связи результативности  обучения с использованием современных технологий.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Обеспечение  нового  качества образования (первый этап)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766475"/>
          <a:ext cx="11944350" cy="6199969"/>
        </p:xfrm>
        <a:graphic>
          <a:graphicData uri="http://schemas.openxmlformats.org/drawingml/2006/table">
            <a:tbl>
              <a:tblPr/>
              <a:tblGrid>
                <a:gridCol w="470926"/>
                <a:gridCol w="1167373"/>
                <a:gridCol w="2299604"/>
                <a:gridCol w="4215496"/>
                <a:gridCol w="1162050"/>
                <a:gridCol w="2628901"/>
              </a:tblGrid>
              <a:tr h="4659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Время проведения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59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3.Доступность обучения (учения) за счет разнообразных форм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- наличие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индивидуальных образовательных маршрутов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- система  организации и проведения самостоятельной  работы учащихся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 использован е уровневой дифференциации (через 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</a:rPr>
                        <a:t> содержание, через виды заданий)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февраль, май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наличие  материалов для самостоятельной работы, оценки и их анализ,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наличие индивидуальных маршрутов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4.Наличие  в программе  внутреннего мониторинга (аудита)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деятельности учителя 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(по каким параметрам) и его работоспособность.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739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- наличие системы диагностических и проверочных работ; - использование  результатов контроля для коррекционной работы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учащихся;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- диагностика 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УУД (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метапредметных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умений);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-  анкетирование  и  наблюдения  за личностным развитием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учащихся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сентябрь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февраль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Наличие 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КИМов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 и их анализ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Обеспечение  нового  качества образования (первый этап)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766475"/>
          <a:ext cx="11944350" cy="5630351"/>
        </p:xfrm>
        <a:graphic>
          <a:graphicData uri="http://schemas.openxmlformats.org/drawingml/2006/table">
            <a:tbl>
              <a:tblPr/>
              <a:tblGrid>
                <a:gridCol w="470926"/>
                <a:gridCol w="1167373"/>
                <a:gridCol w="2876550"/>
                <a:gridCol w="3638550"/>
                <a:gridCol w="1162050"/>
                <a:gridCol w="2628901"/>
              </a:tblGrid>
              <a:tr h="928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Время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проведе</a:t>
                      </a:r>
                      <a:endParaRPr lang="ru-RU" sz="1800" b="1" dirty="0" smtClean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ния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71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2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Оценка  дидактического и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материаль</a:t>
                      </a:r>
                      <a:endParaRPr lang="ru-RU" sz="1800" b="1" dirty="0" smtClean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но-техничес</a:t>
                      </a:r>
                      <a:endParaRPr lang="ru-RU" sz="1800" b="1" dirty="0" smtClean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кого оснащения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образова</a:t>
                      </a:r>
                      <a:endParaRPr lang="ru-RU" sz="1800" b="1" dirty="0" smtClean="0">
                        <a:latin typeface="Times New Roman"/>
                        <a:ea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тельного процесса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Эффективность использования  материально-технического оборудования  школы в образовании  детей класса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кол-во времени, которое необходимо учащимся по использованию МТБ/ результаты обучения 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открытый урок, занятие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Наличие  собственного дидактического аппарата для построения  работы с детьми (использование уже существующего, его оптимизация)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объем дидактического  материала  учителя и его использование  детьми в образовательном процессе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      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анализ раздела «Мои ресурсы»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53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Организационно-информационное  обеспечение образовательного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процесса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 полнота (частота) использования  основных  разделов  электронной среды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в 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образовательном процессе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декабрь,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март,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июнь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анализ всех  разделов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образовательной среды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1234" y="72741"/>
            <a:ext cx="1279417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24579" name="Содержимое 5"/>
          <p:cNvSpPr>
            <a:spLocks noGrp="1"/>
          </p:cNvSpPr>
          <p:nvPr>
            <p:ph sz="half" idx="1"/>
          </p:nvPr>
        </p:nvSpPr>
        <p:spPr>
          <a:xfrm>
            <a:off x="6248400" y="1447800"/>
            <a:ext cx="4191000" cy="4681538"/>
          </a:xfrm>
        </p:spPr>
        <p:txBody>
          <a:bodyPr/>
          <a:lstStyle/>
          <a:p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образовательной программы</a:t>
            </a:r>
          </a:p>
          <a:p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целевого раздела образовательной программы</a:t>
            </a:r>
          </a:p>
          <a:p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содержательного раздела образовательной программы</a:t>
            </a:r>
          </a:p>
          <a:p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организационного раздела образовательной программы</a:t>
            </a:r>
          </a:p>
          <a:p>
            <a:endParaRPr lang="ru-RU" altLang="ru-RU" sz="2200" i="1" dirty="0"/>
          </a:p>
        </p:txBody>
      </p:sp>
      <p:sp>
        <p:nvSpPr>
          <p:cNvPr id="7" name="Облако 6"/>
          <p:cNvSpPr/>
          <p:nvPr/>
        </p:nvSpPr>
        <p:spPr>
          <a:xfrm>
            <a:off x="1828800" y="1905000"/>
            <a:ext cx="4191000" cy="3124200"/>
          </a:xfrm>
          <a:prstGeom prst="cloud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показателя, по которым определяется соответствие  ОП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требованиям ФГОС:</a:t>
            </a:r>
          </a:p>
          <a:p>
            <a:pPr algn="ctr">
              <a:defRPr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5334000" y="5105400"/>
            <a:ext cx="1447800" cy="609600"/>
          </a:xfrm>
          <a:prstGeom prst="mathEqual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583" name="Дата 1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6D3909-6A47-431B-A663-7E4090DCB7A9}" type="datetime1">
              <a:rPr lang="ru-RU" altLang="ru-RU" smtClean="0">
                <a:solidFill>
                  <a:srgbClr val="FFFFFF"/>
                </a:solidFill>
              </a:rPr>
              <a:pPr/>
              <a:t>28.01.2015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828800" y="224441"/>
            <a:ext cx="8121437" cy="561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/>
              <a:t>Индикатор «</a:t>
            </a:r>
            <a:r>
              <a:rPr lang="ru-RU" sz="2400" b="1" dirty="0" err="1"/>
              <a:t>Формализованность</a:t>
            </a:r>
            <a:r>
              <a:rPr lang="ru-RU" sz="2400" b="1" dirty="0"/>
              <a:t> ОП»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18486" y="5651157"/>
            <a:ext cx="663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 ВСЕХ СТРУКТУРНЫХ КОМПОНЕНТОВ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8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Обеспечение  нового  качества образования (первый этап)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766475"/>
          <a:ext cx="11944350" cy="5571438"/>
        </p:xfrm>
        <a:graphic>
          <a:graphicData uri="http://schemas.openxmlformats.org/drawingml/2006/table">
            <a:tbl>
              <a:tblPr/>
              <a:tblGrid>
                <a:gridCol w="470926"/>
                <a:gridCol w="1167373"/>
                <a:gridCol w="2876550"/>
                <a:gridCol w="3638550"/>
                <a:gridCol w="1162050"/>
                <a:gridCol w="2628901"/>
              </a:tblGrid>
              <a:tr h="7792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Время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проведе</a:t>
                      </a:r>
                      <a:endParaRPr lang="ru-RU" sz="1800" b="1" dirty="0" smtClean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</a:rPr>
                        <a:t>ния</a:t>
                      </a:r>
                      <a:endParaRPr lang="ru-RU" sz="1800" b="1" dirty="0">
                        <a:latin typeface="Times New Roman"/>
                        <a:ea typeface="Calibri"/>
                      </a:endParaRP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8379" marR="83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386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Оценка самообразования и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повыше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</a:rPr>
                        <a:t>ние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</a:rPr>
                        <a:t>квалифи</a:t>
                      </a:r>
                      <a:endParaRPr lang="ru-RU" sz="1600" b="1" dirty="0" smtClean="0">
                        <a:latin typeface="Times New Roman"/>
                        <a:ea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</a:rPr>
                        <a:t>кации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учителя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Участие  учителей в школьных педагогических проектах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и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его результаты (методические материалы; публикации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наличие значимых  результатов (авторские  разработки, публикации, проекты) для  реализации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ОП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внутри  образовательного учреждения;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май, июнь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анализ учительских проектов, материалов («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портфолио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»)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Участие в конференциях, конкурсах, проектах за пределами школы и его результаты (методические материалы, публикации);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наличие значимых  результатов (авторские  разработки, публикации, проекты) для  реализации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ОП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за пределами  образовательного учреждения;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май, июнь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анализ учительских проектов, материалов («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портфолио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»)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Повышение квалификации учителя в рамках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образовательной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программы школы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применение результатов повышения квалификации педагогов для реализации 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ОП 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сентябрь,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Программа повышения квалификации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039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Обобщение и распространение передового педагогического опыта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проведение мастер-классов, открытых уроков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открытые уроки, занятия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Критерии и показатели  цены достижения  образовательных  результатов (второй этап)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6701" y="934327"/>
          <a:ext cx="11563350" cy="5923673"/>
        </p:xfrm>
        <a:graphic>
          <a:graphicData uri="http://schemas.openxmlformats.org/drawingml/2006/table">
            <a:tbl>
              <a:tblPr/>
              <a:tblGrid>
                <a:gridCol w="2694261"/>
                <a:gridCol w="2095279"/>
                <a:gridCol w="4329209"/>
                <a:gridCol w="2444601"/>
              </a:tblGrid>
              <a:tr h="319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Объект мониторинга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Критерии оценки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Показатели оценки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1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Цена достижения образовательных  результатов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Нагрузка  учащихся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Число проверочных  работ и других видов аттестации в единицу времени (четверть, полугодие)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Анкетирование, собеседование, статистические  данные, анализ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Время, затрачиваемое на подготовку к различным видам аттестации (их трудоемкость)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3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Время, затрачиваемое на выполнение домашней самостоятельной  работы (по предметам, по четвертям, по параллелям и т.д.)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Нагрузка учителей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Разнообразие видов выполняемой нагрузки в работе с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Анкетирование, собеседование, статистические  данные, анализ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Разнообразие видов выполняемой нагрузки  в педагогическом коллективе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Трудоемкость (время, затрачиваемое на подготовку)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Состояние здоровья (учащихся, педагогов)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Динамика  зрения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Статистические данные, анализ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Динамика заболеваний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Динамика  травматизма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Критерии и показатели  цены достижения  образовательных  результатов (третий этап)</a:t>
            </a: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00150"/>
          <a:ext cx="12192001" cy="4743450"/>
        </p:xfrm>
        <a:graphic>
          <a:graphicData uri="http://schemas.openxmlformats.org/drawingml/2006/table">
            <a:tbl>
              <a:tblPr/>
              <a:tblGrid>
                <a:gridCol w="748589"/>
                <a:gridCol w="1518361"/>
                <a:gridCol w="1905000"/>
                <a:gridCol w="4228338"/>
                <a:gridCol w="1580084"/>
                <a:gridCol w="2211629"/>
              </a:tblGrid>
              <a:tr h="41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Время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Успешность учебной работы (динамика учебных достижений учащихся, в т.ч. на внешкольных  олимпиадах, конкурсах)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Качество освоения учебных программ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кол-во уч-ся, имеющих освоение учебной программы  от 60 до 100% по итогам обучения за учебный год на основе независимой оценки итоговой  проверочной  работы по предмету;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кол-во уч-ся, освоивших  учебную программу  менее  35% по итогам обучения за учебный год на основе независимой оценки итоговой  проверочной  работы по предмету.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апрель, 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Таблица с результатами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Динамика учебных достижений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кол-во уч-ся, повысивших оценку  по итогам учебного года/ численность обучающихся  на основе  независимой оценки  итоговых  проверочных работ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сентябрь, 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Сравнительная  таблица стартовых и итоговых работ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Критерии и показатели  цены достижения  образовательных  результатов (третий этап)</a:t>
            </a: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952500"/>
          <a:ext cx="12192001" cy="5612130"/>
        </p:xfrm>
        <a:graphic>
          <a:graphicData uri="http://schemas.openxmlformats.org/drawingml/2006/table">
            <a:tbl>
              <a:tblPr/>
              <a:tblGrid>
                <a:gridCol w="748589"/>
                <a:gridCol w="1518361"/>
                <a:gridCol w="1905000"/>
                <a:gridCol w="4419600"/>
                <a:gridCol w="1388822"/>
                <a:gridCol w="2211629"/>
              </a:tblGrid>
              <a:tr h="41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Время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Результативность участия в олимпиадах, конкурсах и др.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кол-во  учащихся, принявших участие  в олимпиадах, конкурсах, выставках и т.д.  от общего числа учащихся, которыми занимается учитель;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- кол-во учащихся – победителей и призеров предметных олимпиад, лауреатов и дипломантов конкурсов, конференций, турниров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Список участников и победителей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Активность учащихся во внеурочной,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воспитатель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</a:rPr>
                        <a:t>ной 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Индивидуальная дополнительная работа со слабо успевающими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количество учащихся, с которыми проведена индивидуальная дополнительная работа/ численность обучающихся, имеющие результаты менее 60%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октябрь,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январь, 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Изменение  результатов образования у слабых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Индивидуальная дополнительная работа с хорошо успевающими 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количество учащихся, имеющих  текущую успеваемость более 60%, с которыми проведена индивидуальная (групповая) дополнительная работа/ численность обучающихся, имеющих результаты  более  60%. (посещение  лабораторий, кружков, клубов и т.п.)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октябрь,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январь, 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Изменение  результатов образования у сильных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1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 Критерии и показатели  цены достижения  образовательных  результатов (третий этап)</a:t>
            </a: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952500"/>
          <a:ext cx="12192001" cy="5657850"/>
        </p:xfrm>
        <a:graphic>
          <a:graphicData uri="http://schemas.openxmlformats.org/drawingml/2006/table">
            <a:tbl>
              <a:tblPr/>
              <a:tblGrid>
                <a:gridCol w="748589"/>
                <a:gridCol w="1518361"/>
                <a:gridCol w="1905000"/>
                <a:gridCol w="4419600"/>
                <a:gridCol w="1388822"/>
                <a:gridCol w="2211629"/>
              </a:tblGrid>
              <a:tr h="419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/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</a:rPr>
                        <a:t>п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Объекты  мониторинга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Индикаторы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Время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Планируемый результат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9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Результативность участия в олимпиадах, конкурсах и др.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- кол-во  учащихся, принявших участие  в олимпиадах, конкурсах, выставках и т.д.  от общего числа учащихся, которыми занимается учитель;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- кол-во учащихся – победителей и призеров предметных олимпиад, лауреатов и дипломантов конкурсов, конференций, турниров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Список участников и победителей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65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Активность учащихся во внеурочной,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</a:rPr>
                        <a:t>воспитатель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</a:rPr>
                        <a:t>ной </a:t>
                      </a: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Индивидуальная дополнительная работа со слабо успевающими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количество учащихся, с которыми проведена индивидуальная дополнительная работа/ численность обучающихся, имеющие результаты менее 60%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октябрь,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январь, 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Изменение  результатов образования у слабых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</a:rPr>
                        <a:t>Индивидуальная дополнительная работа с хорошо успевающими  учащимися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количество учащихся, имеющих  текущую успеваемость более 60%, с которыми проведена индивидуальная (групповая) дополнительная работа/ численность обучающихся, имеющих результаты  более  60%. (посещение  лабораторий, кружков, клубов и т.п.)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октябрь,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январь, апрель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Изменение  результатов образования у сильных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Воспитательный потенциал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количество учащихся, вовлеченных в мероприятия воспитательного характера и участвующих  в школьных  и внешкольных мероприятиях/ к количеству учащихся, с которыми  работает  учитель (классный руководитель)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</a:rPr>
                        <a:t>май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Списочный состав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62033" y="0"/>
            <a:ext cx="1279417" cy="190499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stA="52000" endPos="65000" dist="50800" dir="5400000" sy="-100000" algn="bl" rotWithShape="0"/>
            <a:softEdge rad="317500"/>
          </a:effectLst>
          <a:extLst/>
        </p:spPr>
      </p:pic>
      <p:sp>
        <p:nvSpPr>
          <p:cNvPr id="25603" name="Содержимое 4"/>
          <p:cNvSpPr>
            <a:spLocks noGrp="1"/>
          </p:cNvSpPr>
          <p:nvPr>
            <p:ph sz="half" idx="1"/>
          </p:nvPr>
        </p:nvSpPr>
        <p:spPr>
          <a:xfrm>
            <a:off x="6324600" y="1371600"/>
            <a:ext cx="4038600" cy="4681538"/>
          </a:xfrm>
        </p:spPr>
        <p:txBody>
          <a:bodyPr>
            <a:normAutofit/>
          </a:bodyPr>
          <a:lstStyle/>
          <a:p>
            <a:r>
              <a: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структуры компонентов целевого раздела </a:t>
            </a:r>
            <a:r>
              <a:rPr lang="ru-RU" alt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ФГОС </a:t>
            </a:r>
            <a:endParaRPr lang="ru-RU" altLang="ru-RU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структуры компонентов </a:t>
            </a:r>
            <a:r>
              <a:rPr lang="ru-RU" alt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содержательного </a:t>
            </a:r>
            <a:r>
              <a: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ООП требованиям ФГОС </a:t>
            </a:r>
          </a:p>
          <a:p>
            <a:r>
              <a:rPr lang="ru-RU" alt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alt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компонентов организационного раздела ООП требованиям ФГОС</a:t>
            </a:r>
          </a:p>
          <a:p>
            <a:endParaRPr lang="ru-RU" alt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1901825" y="1482725"/>
            <a:ext cx="3962400" cy="4076700"/>
          </a:xfrm>
          <a:prstGeom prst="cloud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Интегративный и представляет собой совокупность 3 блоков:</a:t>
            </a:r>
          </a:p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605" name="Дата 3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924242-79E5-45AB-9853-B16B9A05823E}" type="datetime1">
              <a:rPr lang="ru-RU" altLang="ru-RU" smtClean="0">
                <a:solidFill>
                  <a:srgbClr val="FFFFFF"/>
                </a:solidFill>
              </a:rPr>
              <a:pPr/>
              <a:t>28.01.2015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28800" y="224441"/>
            <a:ext cx="8121437" cy="561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/>
              <a:t>Индикатор «Структурированность ОП»</a:t>
            </a:r>
          </a:p>
        </p:txBody>
      </p:sp>
    </p:spTree>
    <p:extLst>
      <p:ext uri="{BB962C8B-B14F-4D97-AF65-F5344CB8AC3E}">
        <p14:creationId xmlns:p14="http://schemas.microsoft.com/office/powerpoint/2010/main" val="38976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236982"/>
            <a:ext cx="10058400" cy="107746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648" y="1454658"/>
            <a:ext cx="10058400" cy="405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Соответствие структуры  ОП ООО нормативным требованиям</a:t>
            </a:r>
          </a:p>
          <a:p>
            <a:r>
              <a:rPr lang="ru-RU" sz="2400" b="1" dirty="0" smtClean="0"/>
              <a:t>Образовательная программа принята в соответствующем порядке (на  титульном листе отмечено, каким органом принята, имеется утверждение программы директором ОУ) </a:t>
            </a:r>
          </a:p>
          <a:p>
            <a:r>
              <a:rPr lang="ru-RU" sz="2400" b="1" dirty="0" smtClean="0"/>
              <a:t>Наличие оглавления текста ОП  ООО с указанием страниц разделов</a:t>
            </a:r>
          </a:p>
          <a:p>
            <a:r>
              <a:rPr lang="ru-RU" sz="2400" b="1" dirty="0" smtClean="0"/>
              <a:t>Соответствие перечня разделов и их названий требованиям ФГОС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864108"/>
            <a:ext cx="11620500" cy="5993892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ЦЕЛЕВОЙ РАЗДЕЛ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1.1. Соответствие содержания пояснительной записки требованиям ФГОС</a:t>
            </a:r>
            <a:endParaRPr lang="ru-RU" sz="1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Полнота содержания пояснительной записки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Корректность формулирования принципов и подходов к формированию ОП ООО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Уровень учета особенностей образовательного учреждения, реализуемых УМК  при проектировании ОП ООО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Цель и задачи реализации ОП реальны  и </a:t>
            </a:r>
            <a:r>
              <a:rPr lang="ru-RU" sz="1600" b="1" dirty="0" err="1" smtClean="0"/>
              <a:t>операционально</a:t>
            </a:r>
            <a:r>
              <a:rPr lang="ru-RU" sz="1600" b="1" dirty="0" smtClean="0"/>
              <a:t> заданы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1.2.  Соответствие описания содержания планируемых результатов освоения обучающимися ООП ООО требованиям ФГОС</a:t>
            </a:r>
            <a:endParaRPr lang="ru-RU" sz="1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Описание содержания планируемых результатов показывает  связь между требованиями ФГОС, образовательным процессом и системой оценки результатов освоения ОП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Содержание планируемых результатов является содержательной и </a:t>
            </a:r>
            <a:r>
              <a:rPr lang="ru-RU" sz="1600" b="1" dirty="0" err="1" smtClean="0"/>
              <a:t>критериальной</a:t>
            </a:r>
            <a:r>
              <a:rPr lang="ru-RU" sz="1600" b="1" dirty="0" smtClean="0"/>
              <a:t> основой для разработки рабочих программ учебных предметов и учебно-методической литературы, рабочих программ курсов внеурочной деятельности, курсов </a:t>
            </a:r>
            <a:r>
              <a:rPr lang="ru-RU" sz="1600" b="1" dirty="0" err="1" smtClean="0"/>
              <a:t>метапредметной</a:t>
            </a:r>
            <a:r>
              <a:rPr lang="ru-RU" sz="1600" b="1" dirty="0" smtClean="0"/>
              <a:t> направленности, программ воспитания, а также системы оценки результатов освоения обучающимися ОП ООО в соответствии с требованиями ФГОС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Содержание планируемых результатов уточняет и конкретизирует общее понимание личностных, </a:t>
            </a:r>
            <a:r>
              <a:rPr lang="ru-RU" sz="1600" b="1" dirty="0" err="1" smtClean="0"/>
              <a:t>метапредметных</a:t>
            </a:r>
            <a:r>
              <a:rPr lang="ru-RU" sz="1600" b="1" dirty="0" smtClean="0"/>
              <a:t> и предметных результатов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Содержание планируемых результатов адекватно отражает требования ФГОС ООО, соответствует возрастным возможностям обучающихся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/>
              <a:t>Содержание планируемых результатов передает специфику образовательного процесса в конкретном образовательном учреждении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864108"/>
            <a:ext cx="11601450" cy="5193792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ЦЕЛЕВОЙ РАЗДЕЛ (продолжение)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1.3.      Соответствие содержания раздела «Система оценки достижения планируемых результатов освоения ОП ООО» требованиям </a:t>
            </a:r>
            <a:r>
              <a:rPr lang="ru-RU" sz="1800" b="1" dirty="0" err="1" smtClean="0">
                <a:solidFill>
                  <a:srgbClr val="FF0000"/>
                </a:solidFill>
              </a:rPr>
              <a:t>ФГОСа</a:t>
            </a:r>
            <a:endParaRPr lang="ru-RU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Обеспечивает комплексный подход к оценке результатов освоения ОП ООО, позволяющий вести оценку предметных, </a:t>
            </a:r>
            <a:r>
              <a:rPr lang="ru-RU" sz="1800" b="1" dirty="0" err="1" smtClean="0"/>
              <a:t>метапредметных</a:t>
            </a:r>
            <a:r>
              <a:rPr lang="ru-RU" sz="1800" b="1" dirty="0" smtClean="0"/>
              <a:t> и личностных результатов ООО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Позволяет осуществлять оценку динамики индивидуальных учебных достижений обучающихся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Обеспечивает накопительный подход к оценке достижений</a:t>
            </a:r>
            <a:r>
              <a:rPr lang="ru-RU" sz="1800" b="1" i="1" dirty="0" smtClean="0"/>
              <a:t>, </a:t>
            </a:r>
            <a:r>
              <a:rPr lang="ru-RU" sz="1800" b="1" dirty="0" smtClean="0"/>
              <a:t>т.е. учет стартового уровня и результатов текущего и промежуточного оценивания в итоговой оценке обучающихся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 Обеспечивает уровневый подход</a:t>
            </a:r>
            <a:r>
              <a:rPr lang="ru-RU" sz="1800" b="1" i="1" dirty="0" smtClean="0"/>
              <a:t> </a:t>
            </a:r>
            <a:r>
              <a:rPr lang="ru-RU" sz="1800" b="1" dirty="0" smtClean="0"/>
              <a:t>к представлению планируемых результатов и инструментарию для оценки их достижения.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 Наличие системы методов  аутентичного оценивания (</a:t>
            </a:r>
            <a:r>
              <a:rPr lang="ru-RU" sz="1800" b="1" dirty="0" err="1" smtClean="0"/>
              <a:t>портфолио</a:t>
            </a:r>
            <a:r>
              <a:rPr lang="ru-RU" sz="1800" b="1" dirty="0" smtClean="0"/>
              <a:t>),  предусматривает использование разнообразных, взаимно дополняющих друг друга методов и форм оценки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 Наличие «</a:t>
            </a:r>
            <a:r>
              <a:rPr lang="ru-RU" sz="1800" b="1" dirty="0" err="1" smtClean="0"/>
              <a:t>встроенности</a:t>
            </a:r>
            <a:r>
              <a:rPr lang="ru-RU" sz="1800" b="1" dirty="0" smtClean="0"/>
              <a:t>» оценивания в образовательный процесс и обеспечение обратной связи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Обеспечивает оценку планируемых результатов освоения основ­ной образовательной программы в части, формируемой участниками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898" y="0"/>
            <a:ext cx="10058400" cy="838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Критерии экспертизы оп </a:t>
            </a:r>
            <a:r>
              <a:rPr lang="ru-RU" sz="3600" b="1" dirty="0" err="1" smtClean="0"/>
              <a:t>ооо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826008"/>
            <a:ext cx="11868150" cy="603199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СОДЕРЖАТЕЛЬНЫЙ РАЗДЕЛ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2.1. Соответствие содержания Программы развития универсальных учебных действий требованиям ФГОС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Цели и задачи программы заданы </a:t>
            </a:r>
            <a:r>
              <a:rPr lang="ru-RU" sz="1400" b="1" dirty="0" err="1" smtClean="0"/>
              <a:t>операционально</a:t>
            </a:r>
            <a:endParaRPr lang="ru-RU" sz="1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Описано  место и роль программы в реализации требований ФГОС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Описаны понятия, функции, состав и характеристики универсальных учебных действий (личностных, регулятивных, познавательных и коммуникативных) и их связи с содержанием отдельных учебных предметов, внеурочной и внешкольной деятельностью.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Показано место отдельных компонентов универсальных учебных действий в структуре образовательного процесса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Описаны типовые задачи применения универсальных учебных действий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Описаны особенности реализации основных направлений учебно-исследовательской и проектной деятельности обучающихся в основной школе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Названы формы организации учебно-исследовательской и проектной деятельности в рамках урочной и внеурочной деятельности по каждому из направлений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Описано содержание, виды и формы организации учебной деятельности по формированию и развитию </a:t>
            </a:r>
            <a:r>
              <a:rPr lang="ru-RU" sz="1400" b="1" dirty="0" err="1" smtClean="0"/>
              <a:t>ИКТ-компетенций</a:t>
            </a:r>
            <a:endParaRPr lang="ru-RU" sz="1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 Представлен перечень и описание основных элементов </a:t>
            </a:r>
            <a:r>
              <a:rPr lang="ru-RU" sz="1400" b="1" dirty="0" err="1" smtClean="0"/>
              <a:t>ИКТ-компетенций</a:t>
            </a:r>
            <a:r>
              <a:rPr lang="ru-RU" sz="1400" b="1" dirty="0" smtClean="0"/>
              <a:t> и инструментов их использования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Указаны планируемые результаты формирования и развития компетентности обучающихся в области использования ИКТ, подготовки индивидуального проекта, выполняемого в процессе обучения в рамках одного предмета или на </a:t>
            </a:r>
            <a:r>
              <a:rPr lang="ru-RU" sz="1400" b="1" dirty="0" err="1" smtClean="0"/>
              <a:t>межпредметной</a:t>
            </a:r>
            <a:r>
              <a:rPr lang="ru-RU" sz="1400" b="1" dirty="0" smtClean="0"/>
              <a:t> основе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Указаны виды взаимодействия с учебными, научными и социальными организациями, формы привлечения консультантов, экспертов и научных руководителей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Описаны условия, обеспечивающие развитие универсальных учебных действий у обучающихся, в том числе информационно-методического обеспечения, подготовки кадров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Представлена система оценки деятельности образовательного учреждения по формированию и развитию универсальных учебных действий у обучающихся;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Названы методики и инструментарий мониторинга успешности освоения и применения обучающимися универсальных учебных действий.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/>
              <a:t>Обеспечена преемственность программы формирования универсальных учебных действий при переходе от  начального общего образования к основному</a:t>
            </a:r>
          </a:p>
        </p:txBody>
      </p:sp>
    </p:spTree>
    <p:extLst>
      <p:ext uri="{BB962C8B-B14F-4D97-AF65-F5344CB8AC3E}">
        <p14:creationId xmlns:p14="http://schemas.microsoft.com/office/powerpoint/2010/main" val="613782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TM03090434[[fn=Тип дерева]]</Template>
  <TotalTime>295</TotalTime>
  <Words>4264</Words>
  <Application>Microsoft Office PowerPoint</Application>
  <PresentationFormat>Широкоэкранный</PresentationFormat>
  <Paragraphs>569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3" baseType="lpstr">
      <vt:lpstr>Arial</vt:lpstr>
      <vt:lpstr>Calibri</vt:lpstr>
      <vt:lpstr>Cambria</vt:lpstr>
      <vt:lpstr>Rockwell</vt:lpstr>
      <vt:lpstr>Rockwell Condensed</vt:lpstr>
      <vt:lpstr>Times New Roman</vt:lpstr>
      <vt:lpstr>Wingdings</vt:lpstr>
      <vt:lpstr>Wingdings 2</vt:lpstr>
      <vt:lpstr>Дерево</vt:lpstr>
      <vt:lpstr>Экспертиза образовательной программы основного общего образования и оценка ее реализации</vt:lpstr>
      <vt:lpstr>Примерная Процедура экспертизы ОП ООО (муниципальный уровень)</vt:lpstr>
      <vt:lpstr>ЭКСПЕРТИЗА СООТВЕТСТВИЯ ОБРАЗОВАТЕЛЬНЫХ ПРОГРАММ ОСНОВНОГО ОБЩЕГО ОБРАЗОВАНИЯ ТРЕБОВАНИЯМ ФГОС</vt:lpstr>
      <vt:lpstr>Презентация PowerPoint</vt:lpstr>
      <vt:lpstr>Презентация PowerPoint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Критерии экспертизы оп ооо</vt:lpstr>
      <vt:lpstr>ЭКСПЕРТИЗА ПРОГРАММ реализующих  инвариантный компонент  учебного плана образовательной программы  основного общего образования</vt:lpstr>
      <vt:lpstr>Индикатор «Формализованность»</vt:lpstr>
      <vt:lpstr>Индикатор «Формализованность»</vt:lpstr>
      <vt:lpstr>Индикатор «Структурированность»</vt:lpstr>
      <vt:lpstr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vt:lpstr>
      <vt:lpstr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vt:lpstr>
      <vt:lpstr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vt:lpstr>
      <vt:lpstr>Мониторинг и показатели внешней  оценки качества  реализации образовательной  программы основного общего образования  -  как ориентиры  для  проектирования</vt:lpstr>
      <vt:lpstr> Показатели оценки результатов и качества   деятельности  учителя</vt:lpstr>
      <vt:lpstr> Показатели оценки результатов и качества   деятельности  учителя</vt:lpstr>
      <vt:lpstr> Показатели оценки результатов и качества   деятельности  учителя</vt:lpstr>
      <vt:lpstr> Показатели оценки результатов и качества   деятельности  учителя</vt:lpstr>
      <vt:lpstr> Показатели оценки результатов и качества   деятельности  учителя</vt:lpstr>
      <vt:lpstr> Показатели индивидуальных образовательных достижений в школе</vt:lpstr>
      <vt:lpstr> Оценка условий (ресурсов)  реализации  ОП ООО</vt:lpstr>
      <vt:lpstr> организация мониторинг а образовательных результатов освоения оп ооо, условий их достижения, а также цены достижения этих результатов</vt:lpstr>
      <vt:lpstr> Обеспечение  нового  качества образования (первый этап)</vt:lpstr>
      <vt:lpstr> Обеспечение  нового  качества образования (первый этап)</vt:lpstr>
      <vt:lpstr> Обеспечение  нового  качества образования (первый этап)</vt:lpstr>
      <vt:lpstr> Обеспечение  нового  качества образования (первый этап)</vt:lpstr>
      <vt:lpstr> Критерии и показатели  цены достижения  образовательных  результатов (второй этап)</vt:lpstr>
      <vt:lpstr> Критерии и показатели  цены достижения  образовательных  результатов (третий этап)</vt:lpstr>
      <vt:lpstr> Критерии и показатели  цены достижения  образовательных  результатов (третий этап)</vt:lpstr>
      <vt:lpstr> Критерии и показатели  цены достижения  образовательных  результатов (третий этап)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Экспертиза образовательной программы основного общего образования и внешняя оценка ее реализации</dc:title>
  <dc:creator>1</dc:creator>
  <cp:lastModifiedBy>1</cp:lastModifiedBy>
  <cp:revision>32</cp:revision>
  <dcterms:created xsi:type="dcterms:W3CDTF">2015-01-26T11:14:10Z</dcterms:created>
  <dcterms:modified xsi:type="dcterms:W3CDTF">2015-01-28T11:18:57Z</dcterms:modified>
</cp:coreProperties>
</file>