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partners.drofa@1septembe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5583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Всероссийская</a:t>
            </a:r>
            <a:br>
              <a:rPr lang="ru-RU" b="1" dirty="0" smtClean="0"/>
            </a:br>
            <a:r>
              <a:rPr lang="ru-RU" b="1" dirty="0" smtClean="0"/>
              <a:t> проверочная работа</a:t>
            </a:r>
            <a:br>
              <a:rPr lang="ru-RU" b="1" dirty="0" smtClean="0"/>
            </a:br>
            <a:r>
              <a:rPr lang="ru-RU" b="1" dirty="0" smtClean="0"/>
              <a:t> Учебно-тренировочный вариант </a:t>
            </a:r>
            <a:br>
              <a:rPr lang="ru-RU" b="1" dirty="0" smtClean="0"/>
            </a:br>
            <a:r>
              <a:rPr lang="ru-RU" b="1" dirty="0" smtClean="0"/>
              <a:t>География 11 класс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5983311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Особенности развития молочного животноводства</a:t>
            </a:r>
          </a:p>
          <a:p>
            <a:pPr>
              <a:buNone/>
            </a:pPr>
            <a:r>
              <a:rPr lang="ru-RU" dirty="0" smtClean="0"/>
              <a:t>Молочное животноводство в основном приурочено к районам ________ (А) </a:t>
            </a:r>
          </a:p>
          <a:p>
            <a:pPr>
              <a:buNone/>
            </a:pPr>
            <a:r>
              <a:rPr lang="ru-RU" dirty="0" smtClean="0"/>
              <a:t>климата  лесной и лесостепной зоны земного шара богатых естественными </a:t>
            </a:r>
          </a:p>
          <a:p>
            <a:pPr>
              <a:buNone/>
            </a:pPr>
            <a:r>
              <a:rPr lang="ru-RU" dirty="0" smtClean="0"/>
              <a:t>лугами. В  высокоразвитых странах молочное животноводство ведется на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_______ (Б) основе, большое внимание уделяется  удобрению и обустройству </a:t>
            </a:r>
          </a:p>
          <a:p>
            <a:pPr>
              <a:buNone/>
            </a:pPr>
            <a:r>
              <a:rPr lang="ru-RU" dirty="0" smtClean="0"/>
              <a:t>естественных кормовых угодий, племенному  отбору высокопродуктивных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пород, ____(В),  механизации наиболее трудоемких работ. В развивающихся </a:t>
            </a:r>
          </a:p>
          <a:p>
            <a:pPr>
              <a:buNone/>
            </a:pPr>
            <a:r>
              <a:rPr lang="ru-RU" dirty="0" smtClean="0"/>
              <a:t>странах молочное  животноводство не получило  большого развития.</a:t>
            </a:r>
          </a:p>
          <a:p>
            <a:r>
              <a:rPr lang="ru-RU" dirty="0" smtClean="0"/>
              <a:t>Список слов:</a:t>
            </a:r>
          </a:p>
          <a:p>
            <a:r>
              <a:rPr lang="ru-RU" dirty="0" smtClean="0"/>
              <a:t>1) интенсивная</a:t>
            </a:r>
          </a:p>
          <a:p>
            <a:r>
              <a:rPr lang="ru-RU" dirty="0" smtClean="0"/>
              <a:t>2) экстенсивная</a:t>
            </a:r>
          </a:p>
          <a:p>
            <a:r>
              <a:rPr lang="ru-RU" dirty="0" smtClean="0"/>
              <a:t>3) умеренный</a:t>
            </a:r>
          </a:p>
          <a:p>
            <a:r>
              <a:rPr lang="ru-RU" dirty="0" smtClean="0"/>
              <a:t>4) тропический</a:t>
            </a:r>
          </a:p>
          <a:p>
            <a:r>
              <a:rPr lang="ru-RU" dirty="0" smtClean="0"/>
              <a:t>5) мелиорация</a:t>
            </a:r>
          </a:p>
          <a:p>
            <a:r>
              <a:rPr lang="ru-RU" dirty="0" smtClean="0"/>
              <a:t>6) эрозия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0958" y="0"/>
            <a:ext cx="5469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3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214422"/>
            <a:ext cx="5469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1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2143116"/>
            <a:ext cx="5469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5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9"/>
            <a:ext cx="8858312" cy="19288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9.На уроке учащиеся анализировали статистические данные, приведённые </a:t>
            </a:r>
          </a:p>
          <a:p>
            <a:pPr>
              <a:buNone/>
            </a:pPr>
            <a:r>
              <a:rPr lang="ru-RU" sz="2000" dirty="0" smtClean="0"/>
              <a:t>ниже в таблице, в целях сравнения темпов роста промышленного </a:t>
            </a:r>
          </a:p>
          <a:p>
            <a:pPr>
              <a:buNone/>
            </a:pPr>
            <a:r>
              <a:rPr lang="ru-RU" sz="2000" dirty="0" smtClean="0"/>
              <a:t>производства в Германии и Франции в период с  2013 по 2015 г. Иван указал, </a:t>
            </a:r>
          </a:p>
          <a:p>
            <a:pPr>
              <a:buNone/>
            </a:pPr>
            <a:r>
              <a:rPr lang="ru-RU" sz="2000" dirty="0" smtClean="0"/>
              <a:t>что в Германии в отличие от Франции,  ежегодно происходило увеличение </a:t>
            </a:r>
          </a:p>
          <a:p>
            <a:pPr>
              <a:buNone/>
            </a:pPr>
            <a:r>
              <a:rPr lang="ru-RU" sz="2000" dirty="0" smtClean="0"/>
              <a:t>объёмов промышленного  производства.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143116"/>
            <a:ext cx="6643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Динамика объёмов промышленного производства</a:t>
            </a:r>
          </a:p>
          <a:p>
            <a:pPr algn="ctr"/>
            <a:r>
              <a:rPr lang="ru-RU" dirty="0" smtClean="0"/>
              <a:t>(в % к предыдущему году)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786059"/>
          <a:ext cx="8501124" cy="1261872"/>
        </p:xfrm>
        <a:graphic>
          <a:graphicData uri="http://schemas.openxmlformats.org/drawingml/2006/table">
            <a:tbl>
              <a:tblPr/>
              <a:tblGrid>
                <a:gridCol w="2125281"/>
                <a:gridCol w="2125281"/>
                <a:gridCol w="2125281"/>
                <a:gridCol w="2125281"/>
              </a:tblGrid>
              <a:tr h="363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1) Германия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101,3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101,5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Франция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100,9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100,8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102,8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42844" y="4857760"/>
            <a:ext cx="885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В Германии рост объёмов промышленного производства наблюдался в 2014 г. и 2015 г. </a:t>
            </a:r>
            <a:r>
              <a:rPr lang="ru-RU" sz="2400" smtClean="0"/>
              <a:t>, </a:t>
            </a:r>
            <a:r>
              <a:rPr lang="ru-RU" sz="2400" dirty="0" smtClean="0"/>
              <a:t>а в 2013 г. – спад, так как показатель в этот год (в % к предыдущему году) не превышает 100%.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4000504"/>
            <a:ext cx="8786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Правильный ли вывод сделал Иван? Свой ответ обоснуйте. Ответ:</a:t>
            </a:r>
            <a:endParaRPr lang="ru-RU" sz="2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86874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10. Дарья включила радио, когда в выпуске новостей </a:t>
            </a:r>
          </a:p>
          <a:p>
            <a:pPr>
              <a:buNone/>
            </a:pPr>
            <a:r>
              <a:rPr lang="ru-RU" b="1" dirty="0" smtClean="0"/>
              <a:t>передавали сообщение о землетрясении. Разрушительное </a:t>
            </a:r>
          </a:p>
          <a:p>
            <a:pPr>
              <a:buNone/>
            </a:pPr>
            <a:r>
              <a:rPr lang="ru-RU" b="1" dirty="0" smtClean="0"/>
              <a:t>землетрясение произошло в ночь на 24 августа 2016 г. Сила </a:t>
            </a:r>
          </a:p>
          <a:p>
            <a:pPr>
              <a:buNone/>
            </a:pPr>
            <a:r>
              <a:rPr lang="ru-RU" b="1" dirty="0" smtClean="0"/>
              <a:t>толчка составила шесть баллов по шкале Рихтера. </a:t>
            </a:r>
          </a:p>
          <a:p>
            <a:pPr>
              <a:buNone/>
            </a:pPr>
            <a:r>
              <a:rPr lang="ru-RU" b="1" dirty="0" smtClean="0"/>
              <a:t>Разрушения зафиксированы в областях </a:t>
            </a:r>
            <a:r>
              <a:rPr lang="ru-RU" b="1" dirty="0" err="1" smtClean="0"/>
              <a:t>Лацио</a:t>
            </a:r>
            <a:r>
              <a:rPr lang="ru-RU" b="1" dirty="0" smtClean="0"/>
              <a:t>, Марке, </a:t>
            </a:r>
          </a:p>
          <a:p>
            <a:pPr>
              <a:buNone/>
            </a:pPr>
            <a:r>
              <a:rPr lang="ru-RU" b="1" dirty="0" err="1" smtClean="0"/>
              <a:t>Умбрия</a:t>
            </a:r>
            <a:r>
              <a:rPr lang="ru-RU" b="1" dirty="0" smtClean="0"/>
              <a:t>. Полностью разрушены европейские города </a:t>
            </a:r>
          </a:p>
          <a:p>
            <a:pPr>
              <a:buNone/>
            </a:pPr>
            <a:r>
              <a:rPr lang="ru-RU" b="1" dirty="0" err="1" smtClean="0"/>
              <a:t>Аматриче</a:t>
            </a:r>
            <a:r>
              <a:rPr lang="ru-RU" b="1" dirty="0" smtClean="0"/>
              <a:t>, </a:t>
            </a:r>
            <a:r>
              <a:rPr lang="ru-RU" b="1" dirty="0" err="1" smtClean="0"/>
              <a:t>Аркуата</a:t>
            </a:r>
            <a:r>
              <a:rPr lang="ru-RU" b="1" dirty="0" smtClean="0"/>
              <a:t>, </a:t>
            </a:r>
            <a:r>
              <a:rPr lang="ru-RU" b="1" dirty="0" err="1" smtClean="0"/>
              <a:t>Пескара-дель</a:t>
            </a:r>
            <a:r>
              <a:rPr lang="ru-RU" b="1" dirty="0" smtClean="0"/>
              <a:t>- </a:t>
            </a:r>
            <a:r>
              <a:rPr lang="ru-RU" b="1" dirty="0" err="1" smtClean="0"/>
              <a:t>Тронто</a:t>
            </a:r>
            <a:r>
              <a:rPr lang="ru-RU" b="1" dirty="0" smtClean="0"/>
              <a:t>, расположенные на </a:t>
            </a:r>
          </a:p>
          <a:p>
            <a:pPr>
              <a:buNone/>
            </a:pPr>
            <a:r>
              <a:rPr lang="ru-RU" b="1" dirty="0" err="1" smtClean="0"/>
              <a:t>Апеннинском</a:t>
            </a:r>
            <a:r>
              <a:rPr lang="ru-RU" b="1" dirty="0" smtClean="0"/>
              <a:t> полуострове. По словам ученых, </a:t>
            </a:r>
          </a:p>
          <a:p>
            <a:pPr>
              <a:buNone/>
            </a:pPr>
            <a:r>
              <a:rPr lang="ru-RU" b="1" dirty="0" smtClean="0"/>
              <a:t>сейсмологическая активность в регионе не прекращается.</a:t>
            </a:r>
          </a:p>
          <a:p>
            <a:pPr>
              <a:buNone/>
            </a:pPr>
            <a:r>
              <a:rPr lang="ru-RU" b="1" dirty="0" smtClean="0"/>
              <a:t>Дарья не услышала начало и не поняла, на территории какой </a:t>
            </a:r>
          </a:p>
          <a:p>
            <a:pPr>
              <a:buNone/>
            </a:pPr>
            <a:r>
              <a:rPr lang="ru-RU" b="1" dirty="0" smtClean="0"/>
              <a:t>страны произошло стихийное бедствие. Определите, о какой </a:t>
            </a:r>
          </a:p>
          <a:p>
            <a:pPr>
              <a:buNone/>
            </a:pPr>
            <a:r>
              <a:rPr lang="ru-RU" b="1" dirty="0" smtClean="0"/>
              <a:t>стране говорится в этом сообщении.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28992" y="5072074"/>
            <a:ext cx="2340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Италия</a:t>
            </a:r>
            <a:endParaRPr lang="ru-RU" sz="54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3"/>
            <a:ext cx="8229600" cy="15716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11.  От уровня экономического развития стран зависят многие особенности </a:t>
            </a:r>
          </a:p>
          <a:p>
            <a:pPr>
              <a:buNone/>
            </a:pPr>
            <a:r>
              <a:rPr lang="ru-RU" sz="2000" dirty="0" smtClean="0"/>
              <a:t>их населения. Установите соответствие между страной и характерной </a:t>
            </a:r>
          </a:p>
          <a:p>
            <a:pPr>
              <a:buNone/>
            </a:pPr>
            <a:r>
              <a:rPr lang="ru-RU" sz="2000" dirty="0" smtClean="0"/>
              <a:t>особенностью её населения: к каждому элементу первого столбца </a:t>
            </a:r>
          </a:p>
          <a:p>
            <a:pPr>
              <a:buNone/>
            </a:pPr>
            <a:r>
              <a:rPr lang="ru-RU" sz="2000" dirty="0" smtClean="0"/>
              <a:t>подберите соответствующий элемент из второго столбца.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714488"/>
          <a:ext cx="8643998" cy="2103120"/>
        </p:xfrm>
        <a:graphic>
          <a:graphicData uri="http://schemas.openxmlformats.org/drawingml/2006/table">
            <a:tbl>
              <a:tblPr/>
              <a:tblGrid>
                <a:gridCol w="2794782"/>
                <a:gridCol w="5849216"/>
              </a:tblGrid>
              <a:tr h="226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ОСОБЕННОСТЬ НАСЕЛЕНИЯ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А) Нигерия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1) Высокая (более 30%) доля детей 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подростков в общей численности населения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Б) Афганистан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2) Высокая (более 75 лет) средняя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продолжительность жизни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В) Канада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3857628"/>
            <a:ext cx="89297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Запишите в таблицу выбранные цифры под соответствующими буквами.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4786322"/>
            <a:ext cx="17222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Ответ:</a:t>
            </a:r>
            <a:endParaRPr lang="ru-RU" sz="44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643174" y="4857760"/>
          <a:ext cx="2500329" cy="1158240"/>
        </p:xfrm>
        <a:graphic>
          <a:graphicData uri="http://schemas.openxmlformats.org/drawingml/2006/table">
            <a:tbl>
              <a:tblPr firstRow="1" bandRow="1"/>
              <a:tblGrid>
                <a:gridCol w="833443"/>
                <a:gridCol w="833443"/>
                <a:gridCol w="833443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</a:tr>
              <a:tr h="442455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3"/>
            <a:ext cx="8229600" cy="4000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12.В БРИКС включены государства, самые густонаселенные в </a:t>
            </a:r>
          </a:p>
          <a:p>
            <a:pPr>
              <a:buNone/>
            </a:pPr>
            <a:r>
              <a:rPr lang="ru-RU" sz="3400" dirty="0" smtClean="0"/>
              <a:t>мире. В этих странах проживает 40% от населения планеты, </a:t>
            </a:r>
          </a:p>
          <a:p>
            <a:pPr>
              <a:buNone/>
            </a:pPr>
            <a:r>
              <a:rPr lang="ru-RU" sz="3400" dirty="0" smtClean="0"/>
              <a:t>территориально они занимают 25% суши.</a:t>
            </a:r>
          </a:p>
          <a:p>
            <a:pPr>
              <a:buNone/>
            </a:pPr>
            <a:r>
              <a:rPr lang="ru-RU" sz="3400" dirty="0" smtClean="0"/>
              <a:t>Со времен начала сотрудничества стран в рамках БРИКС, рост </a:t>
            </a:r>
          </a:p>
          <a:p>
            <a:pPr>
              <a:buNone/>
            </a:pPr>
            <a:r>
              <a:rPr lang="ru-RU" sz="3400" dirty="0" smtClean="0"/>
              <a:t>ВВП ежегодно прибавлял 6-7%. Этому способствовали </a:t>
            </a:r>
          </a:p>
          <a:p>
            <a:pPr>
              <a:buNone/>
            </a:pPr>
            <a:r>
              <a:rPr lang="ru-RU" sz="3400" dirty="0" smtClean="0"/>
              <a:t>программы по сближению отдельных секторов экономики</a:t>
            </a:r>
          </a:p>
          <a:p>
            <a:pPr>
              <a:buNone/>
            </a:pPr>
            <a:r>
              <a:rPr lang="ru-RU" sz="3400" dirty="0" smtClean="0"/>
              <a:t>стран, налаживание поставок импорта и экспорта на новые </a:t>
            </a:r>
          </a:p>
          <a:p>
            <a:pPr>
              <a:buNone/>
            </a:pPr>
            <a:r>
              <a:rPr lang="ru-RU" sz="3400" dirty="0" smtClean="0"/>
              <a:t>рынки сбыта, такие как страны Африки. Назовите три </a:t>
            </a:r>
          </a:p>
          <a:p>
            <a:pPr>
              <a:buNone/>
            </a:pPr>
            <a:r>
              <a:rPr lang="ru-RU" sz="3400" dirty="0" smtClean="0"/>
              <a:t>(любые) страны, которые вошли в состав БРИКС.</a:t>
            </a:r>
          </a:p>
          <a:p>
            <a:pPr>
              <a:buNone/>
            </a:pPr>
            <a:r>
              <a:rPr lang="ru-RU" sz="3400" dirty="0" smtClean="0"/>
              <a:t>Ответ: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3500438"/>
            <a:ext cx="679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Бразилия Россия  Индия  Китай  ЮАР</a:t>
            </a:r>
            <a:endParaRPr lang="ru-RU" sz="32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1"/>
            <a:ext cx="8715436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13.По радио прозвучало сообщение о том, что  показатель </a:t>
            </a:r>
          </a:p>
          <a:p>
            <a:pPr>
              <a:buNone/>
            </a:pPr>
            <a:r>
              <a:rPr lang="ru-RU" sz="2400" dirty="0" smtClean="0"/>
              <a:t>ресурсообеспеченности газа в ОАЭ выше, чем в России. Используя данные таблицы,  определите, на сколько лет </a:t>
            </a:r>
          </a:p>
          <a:p>
            <a:pPr>
              <a:buNone/>
            </a:pPr>
            <a:r>
              <a:rPr lang="ru-RU" sz="2400" dirty="0" smtClean="0"/>
              <a:t>хватит газа этим  странам, и объясните, с чем это связано.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000240"/>
          <a:ext cx="8501124" cy="1402080"/>
        </p:xfrm>
        <a:graphic>
          <a:graphicData uri="http://schemas.openxmlformats.org/drawingml/2006/table">
            <a:tbl>
              <a:tblPr/>
              <a:tblGrid>
                <a:gridCol w="2125281"/>
                <a:gridCol w="2125281"/>
                <a:gridCol w="2125281"/>
                <a:gridCol w="2125281"/>
              </a:tblGrid>
              <a:tr h="452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Страна 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Запасы газа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(в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трлн.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 3 )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Добыча газа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(в млрд м 3 )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Население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(млн человек)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Россия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48,1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550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ОАЭ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5,8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5,5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183" marR="63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58" y="3571876"/>
            <a:ext cx="1305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Ответ:</a:t>
            </a:r>
            <a:endParaRPr lang="ru-RU" sz="3200" b="1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14480" y="3500438"/>
            <a:ext cx="69294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России хватит газа на 87 лет, а ОАЭ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145 лет.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59118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В Швейцарии открыт самый длинный в мире  железнодорожный </a:t>
            </a:r>
          </a:p>
          <a:p>
            <a:pPr>
              <a:buNone/>
            </a:pPr>
            <a:r>
              <a:rPr lang="ru-RU" sz="2000" dirty="0" smtClean="0"/>
              <a:t>тоннель самый протяжённый и  глубокий в мире </a:t>
            </a:r>
            <a:r>
              <a:rPr lang="ru-RU" sz="2000" dirty="0" err="1" smtClean="0"/>
              <a:t>Готардский</a:t>
            </a:r>
            <a:r>
              <a:rPr lang="ru-RU" sz="2000" dirty="0" smtClean="0"/>
              <a:t>  тоннель </a:t>
            </a:r>
          </a:p>
          <a:p>
            <a:pPr>
              <a:buNone/>
            </a:pPr>
            <a:r>
              <a:rPr lang="ru-RU" sz="2000" dirty="0" smtClean="0"/>
              <a:t>официально  открылся в Швейцарии после 17 лет  строительства.  Новый </a:t>
            </a:r>
          </a:p>
          <a:p>
            <a:pPr>
              <a:buNone/>
            </a:pPr>
            <a:r>
              <a:rPr lang="ru-RU" sz="2000" dirty="0" smtClean="0"/>
              <a:t>тоннель через Альпы связал Северную и Южную Европы напрямую по </a:t>
            </a:r>
          </a:p>
          <a:p>
            <a:pPr>
              <a:buNone/>
            </a:pPr>
            <a:r>
              <a:rPr lang="ru-RU" sz="2000" dirty="0" smtClean="0"/>
              <a:t>железнодорожной  магистрали. По мнению швейцарских властей,  новая </a:t>
            </a:r>
          </a:p>
          <a:p>
            <a:pPr>
              <a:buNone/>
            </a:pPr>
            <a:r>
              <a:rPr lang="ru-RU" sz="2000" dirty="0" smtClean="0"/>
              <a:t>дорога  очень сильно повлияет на  европейский рынок грузоперевозок:</a:t>
            </a:r>
          </a:p>
          <a:p>
            <a:pPr>
              <a:buNone/>
            </a:pPr>
            <a:r>
              <a:rPr lang="ru-RU" sz="2000" dirty="0" smtClean="0"/>
              <a:t>раньше через горный перевал ездили миллионы грузовых фур. Теперь их </a:t>
            </a:r>
          </a:p>
          <a:p>
            <a:pPr>
              <a:buNone/>
            </a:pPr>
            <a:r>
              <a:rPr lang="ru-RU" sz="2000" dirty="0" smtClean="0"/>
              <a:t>заменит более скоростной и дешёвый  железнодорожный транспорт.</a:t>
            </a:r>
          </a:p>
          <a:p>
            <a:pPr>
              <a:buNone/>
            </a:pPr>
            <a:r>
              <a:rPr lang="ru-RU" sz="2000" dirty="0" smtClean="0"/>
              <a:t>14.Назовите одно (любое) государство Европы, с которым граничит Швейцария?</a:t>
            </a:r>
          </a:p>
          <a:p>
            <a:pPr>
              <a:buNone/>
            </a:pPr>
            <a:r>
              <a:rPr lang="ru-RU" sz="2000" dirty="0" smtClean="0"/>
              <a:t>Ответ:</a:t>
            </a:r>
            <a:endParaRPr lang="ru-RU" sz="2000" b="1" dirty="0" smtClean="0"/>
          </a:p>
          <a:p>
            <a:pPr>
              <a:buNone/>
            </a:pPr>
            <a:r>
              <a:rPr lang="ru-RU" sz="2000" dirty="0" smtClean="0"/>
              <a:t>15.Назовите экономические преимущества строительства </a:t>
            </a:r>
            <a:r>
              <a:rPr lang="ru-RU" sz="2000" dirty="0" err="1" smtClean="0"/>
              <a:t>Готардского</a:t>
            </a:r>
            <a:r>
              <a:rPr lang="ru-RU" sz="2000" dirty="0" smtClean="0"/>
              <a:t> тоннеля, о  которых говорится в тексте?</a:t>
            </a:r>
          </a:p>
          <a:p>
            <a:pPr>
              <a:buNone/>
            </a:pPr>
            <a:r>
              <a:rPr lang="ru-RU" sz="2000" dirty="0" smtClean="0"/>
              <a:t>Ответ: </a:t>
            </a:r>
          </a:p>
          <a:p>
            <a:pPr>
              <a:buNone/>
            </a:pPr>
            <a:r>
              <a:rPr lang="ru-RU" sz="2000" dirty="0" smtClean="0"/>
              <a:t>16. Каковы преимущества новой транспортной магистрали для экологии горной территории?</a:t>
            </a:r>
          </a:p>
          <a:p>
            <a:pPr>
              <a:buNone/>
            </a:pPr>
            <a:r>
              <a:rPr lang="ru-RU" sz="2000" dirty="0" smtClean="0"/>
              <a:t>Ответ: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3857628"/>
            <a:ext cx="6215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Франция  или Германия  или Италия  или Австрия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5929330"/>
            <a:ext cx="6845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Автомобильный транспорт экологически «грязный». </a:t>
            </a:r>
          </a:p>
          <a:p>
            <a:r>
              <a:rPr lang="ru-RU" b="1" dirty="0" smtClean="0"/>
              <a:t>В атмосферу выбрасывается большое количество окиси углерода.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4786322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Тоннель сокращает путь между Северной и Южной Европой.  </a:t>
            </a:r>
          </a:p>
          <a:p>
            <a:r>
              <a:rPr lang="ru-RU" b="1" dirty="0" smtClean="0"/>
              <a:t>Себестоимость перевозок грузов ниже.</a:t>
            </a:r>
            <a:endParaRPr lang="ru-RU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1"/>
            <a:ext cx="8543956" cy="37862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17. «Богатство земли русской Сибирью прирастать будет и морями студеными», — </a:t>
            </a:r>
          </a:p>
          <a:p>
            <a:pPr>
              <a:buNone/>
            </a:pPr>
            <a:r>
              <a:rPr lang="ru-RU" sz="1800" dirty="0" smtClean="0"/>
              <a:t>Писал Михаил Ломоносов. Почти весь российский шельф располагается в холодных </a:t>
            </a:r>
          </a:p>
          <a:p>
            <a:pPr>
              <a:buNone/>
            </a:pPr>
            <a:r>
              <a:rPr lang="ru-RU" sz="1800" dirty="0" smtClean="0"/>
              <a:t>морях Северного Ледовитого океана и Охотского моря. Его протяженность у берегов </a:t>
            </a:r>
          </a:p>
          <a:p>
            <a:pPr>
              <a:buNone/>
            </a:pPr>
            <a:r>
              <a:rPr lang="ru-RU" sz="1800" dirty="0" smtClean="0"/>
              <a:t>России составляет 21% всего шельфа Мирового океана. Около 70% его площади </a:t>
            </a:r>
          </a:p>
          <a:p>
            <a:pPr>
              <a:buNone/>
            </a:pPr>
            <a:r>
              <a:rPr lang="ru-RU" sz="1800" dirty="0" smtClean="0"/>
              <a:t>перспективны с точки зрения полезных ископаемых, в первую очередь нефти и газа.</a:t>
            </a:r>
          </a:p>
          <a:p>
            <a:pPr>
              <a:buNone/>
            </a:pPr>
            <a:r>
              <a:rPr lang="ru-RU" sz="1800" dirty="0" smtClean="0"/>
              <a:t>Существуют разные точки зрения относительно экологической целесообразности и</a:t>
            </a:r>
          </a:p>
          <a:p>
            <a:pPr>
              <a:buNone/>
            </a:pPr>
            <a:r>
              <a:rPr lang="ru-RU" sz="1800" dirty="0" smtClean="0"/>
              <a:t>экономической эффективности добычи газа на шельфе. Экологи считают, что такая </a:t>
            </a:r>
          </a:p>
          <a:p>
            <a:pPr>
              <a:buNone/>
            </a:pPr>
            <a:r>
              <a:rPr lang="ru-RU" sz="1800" dirty="0" smtClean="0"/>
              <a:t>деятельность нарушает экосистему водной акватории, экономисты указывают на </a:t>
            </a:r>
          </a:p>
          <a:p>
            <a:pPr>
              <a:buNone/>
            </a:pPr>
            <a:r>
              <a:rPr lang="ru-RU" sz="1800" dirty="0" smtClean="0"/>
              <a:t>необходимость перевода газодобычи с континента на шельф. </a:t>
            </a:r>
          </a:p>
          <a:p>
            <a:pPr>
              <a:buNone/>
            </a:pPr>
            <a:r>
              <a:rPr lang="ru-RU" sz="1800" dirty="0" smtClean="0"/>
              <a:t>Используя географические знания, сформулируйте и обоснуйте Вашу точку зрения </a:t>
            </a:r>
          </a:p>
          <a:p>
            <a:pPr>
              <a:buNone/>
            </a:pPr>
            <a:r>
              <a:rPr lang="ru-RU" sz="1800" dirty="0" smtClean="0"/>
              <a:t>на эту проблему. Запишите рассуждения, подтверждающие Вашу точку зрения.</a:t>
            </a:r>
            <a:endParaRPr lang="ru-RU" sz="1800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4071942"/>
            <a:ext cx="81439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Ответ: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1) Добыча нефти и газа на шельфе приведет к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развитию экономики близлежащих северных регионов (рабочие места,</a:t>
            </a:r>
            <a:r>
              <a:rPr lang="ru-RU" sz="105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новые предприятия);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снижение цен на энергоносители.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С точки зрения экологии в результате аварий будет загрязняться водная поверхность, что приведет к гибели живых организмов.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Источник информации:</a:t>
            </a:r>
          </a:p>
          <a:p>
            <a:pPr>
              <a:buNone/>
            </a:pPr>
            <a:r>
              <a:rPr lang="ru-RU" dirty="0" smtClean="0"/>
              <a:t>«ДРОФА — ВЕНТАНА»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partners.drofa@1september.ru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584043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1.Эффективность работы солнечных панелей, используемых для энергосбережения жилых</a:t>
            </a:r>
          </a:p>
          <a:p>
            <a:r>
              <a:rPr lang="ru-RU" sz="2800" b="1" dirty="0" smtClean="0"/>
              <a:t>домов, во многом зависит от продолжительности светового дня. Запишите названия перечисленных городов в порядке увеличения продолжительности светового дня 1 января, начиная с города с наименьшей продолжительностью дня.</a:t>
            </a:r>
          </a:p>
          <a:p>
            <a:r>
              <a:rPr lang="ru-RU" sz="2800" b="1" dirty="0" smtClean="0"/>
              <a:t>Архангельск</a:t>
            </a:r>
          </a:p>
          <a:p>
            <a:r>
              <a:rPr lang="ru-RU" sz="2800" b="1" dirty="0" smtClean="0"/>
              <a:t>Москва</a:t>
            </a:r>
          </a:p>
          <a:p>
            <a:r>
              <a:rPr lang="ru-RU" sz="2800" b="1" dirty="0" smtClean="0"/>
              <a:t>Ростов-на-Дону</a:t>
            </a:r>
          </a:p>
          <a:p>
            <a:r>
              <a:rPr lang="ru-RU" sz="2800" b="1" dirty="0" smtClean="0"/>
              <a:t>Ответ: </a:t>
            </a:r>
          </a:p>
          <a:p>
            <a:r>
              <a:rPr lang="ru-RU" sz="2800" b="1" dirty="0" smtClean="0"/>
              <a:t>Архангельск  Москва  Ростов –на- Дону</a:t>
            </a:r>
            <a:endParaRPr lang="ru-RU" sz="28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584043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2. </a:t>
            </a:r>
            <a:r>
              <a:rPr lang="ru-RU" b="1" dirty="0" smtClean="0"/>
              <a:t>Новокузнецк часто называют промышленной столицей </a:t>
            </a:r>
          </a:p>
          <a:p>
            <a:pPr>
              <a:buNone/>
            </a:pPr>
            <a:r>
              <a:rPr lang="ru-RU" b="1" dirty="0" smtClean="0"/>
              <a:t>Кузбасса. Так сложилось исторически, что здесь разместились </a:t>
            </a:r>
          </a:p>
          <a:p>
            <a:pPr>
              <a:buNone/>
            </a:pPr>
            <a:r>
              <a:rPr lang="ru-RU" b="1" dirty="0" smtClean="0"/>
              <a:t>большие заводы чёрной и цветной металлургии, строитель-</a:t>
            </a:r>
          </a:p>
          <a:p>
            <a:pPr>
              <a:buNone/>
            </a:pPr>
            <a:r>
              <a:rPr lang="ru-RU" b="1" dirty="0" smtClean="0"/>
              <a:t>ной отрасли, машиностроения. Более 560 тыс. человек – </a:t>
            </a:r>
          </a:p>
          <a:p>
            <a:pPr>
              <a:buNone/>
            </a:pPr>
            <a:r>
              <a:rPr lang="ru-RU" b="1" dirty="0" smtClean="0"/>
              <a:t>население самого крупного, несмотря на «</a:t>
            </a:r>
            <a:r>
              <a:rPr lang="ru-RU" b="1" dirty="0" err="1" smtClean="0"/>
              <a:t>нестоличность</a:t>
            </a:r>
            <a:r>
              <a:rPr lang="ru-RU" b="1" dirty="0" smtClean="0"/>
              <a:t>», </a:t>
            </a:r>
          </a:p>
          <a:p>
            <a:pPr>
              <a:buNone/>
            </a:pPr>
            <a:r>
              <a:rPr lang="ru-RU" b="1" dirty="0" smtClean="0"/>
              <a:t>города в Кемеровской области. Почти 80 тыс. жителей заняты</a:t>
            </a:r>
          </a:p>
          <a:p>
            <a:pPr>
              <a:buNone/>
            </a:pPr>
            <a:r>
              <a:rPr lang="ru-RU" b="1" dirty="0" smtClean="0"/>
              <a:t>в промышленности, больше половины их них – в металлургии. </a:t>
            </a:r>
          </a:p>
          <a:p>
            <a:pPr>
              <a:buNone/>
            </a:pPr>
            <a:r>
              <a:rPr lang="ru-RU" b="1" dirty="0" smtClean="0"/>
              <a:t>ОАО «Новокузнецкий металлургический комбинат» – это </a:t>
            </a:r>
          </a:p>
          <a:p>
            <a:pPr>
              <a:buNone/>
            </a:pPr>
            <a:r>
              <a:rPr lang="ru-RU" b="1" dirty="0" smtClean="0"/>
              <a:t>большой рельсовый завод – главный поставщик </a:t>
            </a:r>
            <a:r>
              <a:rPr lang="ru-RU" b="1" dirty="0" err="1" smtClean="0"/>
              <a:t>рельсо</a:t>
            </a:r>
            <a:r>
              <a:rPr lang="ru-RU" b="1" dirty="0" smtClean="0"/>
              <a:t>-</a:t>
            </a:r>
          </a:p>
          <a:p>
            <a:pPr>
              <a:buNone/>
            </a:pPr>
            <a:r>
              <a:rPr lang="ru-RU" b="1" dirty="0" smtClean="0"/>
              <a:t>вой продукции для железных дорог страны.  Карту какого </a:t>
            </a:r>
          </a:p>
          <a:p>
            <a:pPr>
              <a:buNone/>
            </a:pPr>
            <a:r>
              <a:rPr lang="ru-RU" b="1" dirty="0" smtClean="0"/>
              <a:t>региона нужно использовать, чтобы оценить экономический </a:t>
            </a:r>
          </a:p>
          <a:p>
            <a:pPr>
              <a:buNone/>
            </a:pPr>
            <a:r>
              <a:rPr lang="ru-RU" b="1" dirty="0" smtClean="0"/>
              <a:t>потенциал Кемеровской области?</a:t>
            </a:r>
          </a:p>
          <a:p>
            <a:r>
              <a:rPr lang="ru-RU" b="1" dirty="0" smtClean="0"/>
              <a:t>Ответ: </a:t>
            </a:r>
          </a:p>
          <a:p>
            <a:r>
              <a:rPr lang="ru-RU" b="1" dirty="0" smtClean="0"/>
              <a:t>Западная Сибирь</a:t>
            </a:r>
            <a:endParaRPr lang="ru-RU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591187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3.В регионах, в которых работают крупные ГЭС, тарифы на электроэнергию для населения</a:t>
            </a:r>
          </a:p>
          <a:p>
            <a:r>
              <a:rPr lang="ru-RU" b="1" dirty="0" smtClean="0"/>
              <a:t>иногда значительно ниже, чем в соседних с ними регионах.</a:t>
            </a:r>
          </a:p>
          <a:p>
            <a:r>
              <a:rPr lang="ru-RU" b="1" dirty="0" smtClean="0"/>
              <a:t>В каких трёх из перечисленных регионов России построены крупные ГЭС? Запишите</a:t>
            </a:r>
          </a:p>
          <a:p>
            <a:r>
              <a:rPr lang="ru-RU" b="1" dirty="0" smtClean="0"/>
              <a:t>цифры, под которыми указаны эти регионы.</a:t>
            </a:r>
          </a:p>
          <a:p>
            <a:r>
              <a:rPr lang="ru-RU" b="1" dirty="0" smtClean="0"/>
              <a:t>1) Иркутская область</a:t>
            </a:r>
          </a:p>
          <a:p>
            <a:r>
              <a:rPr lang="ru-RU" b="1" dirty="0" smtClean="0"/>
              <a:t>2) Забайкальский край</a:t>
            </a:r>
          </a:p>
          <a:p>
            <a:r>
              <a:rPr lang="ru-RU" b="1" dirty="0" smtClean="0"/>
              <a:t>3) Тверская область</a:t>
            </a:r>
          </a:p>
          <a:p>
            <a:r>
              <a:rPr lang="ru-RU" b="1" dirty="0" smtClean="0"/>
              <a:t>4) Республика Хакасия</a:t>
            </a:r>
          </a:p>
          <a:p>
            <a:r>
              <a:rPr lang="ru-RU" b="1" dirty="0" smtClean="0"/>
              <a:t>5) Псковская область</a:t>
            </a:r>
          </a:p>
          <a:p>
            <a:r>
              <a:rPr lang="ru-RU" b="1" dirty="0" smtClean="0"/>
              <a:t>6) Амурская область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29256" y="4000504"/>
            <a:ext cx="15716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146</a:t>
            </a:r>
            <a:endParaRPr lang="ru-RU" sz="66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42" cy="12144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/>
              <a:t>4.На одном из сайтов в сети интернет были размещены карта погоды на 20 марта 2013 </a:t>
            </a:r>
          </a:p>
          <a:p>
            <a:pPr>
              <a:buNone/>
            </a:pPr>
            <a:r>
              <a:rPr lang="ru-RU" sz="1800" b="1" dirty="0" smtClean="0"/>
              <a:t>г. и выдержки прогноза погоды для отдельных городов. Какие выводы о погоде в </a:t>
            </a:r>
          </a:p>
          <a:p>
            <a:pPr>
              <a:buNone/>
            </a:pPr>
            <a:r>
              <a:rPr lang="ru-RU" sz="1800" b="1" dirty="0" smtClean="0"/>
              <a:t>городах  подтверждаются сведениями карты? Запишите номера предложений, в которых указаны верные сведения</a:t>
            </a:r>
            <a:endParaRPr lang="ru-RU"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4082246" cy="234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142844" y="3571876"/>
            <a:ext cx="8858312" cy="2971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На Воронеж наступает тёплый фронт, ожидается переменная облачность, ночные температуры воздуха не опустятся ниже 0 °С.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В Екатеринбурге ожидается прохождение тёплого фронта и выпадение осадков в виде снега.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В Нижнем Новгороде установился антициклон, ожидается повышение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воздуха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В Омске установился циклональный тип погоды, температура воздуха не изменится.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5) В Перми ожидается прохождение тёплого фронта, в городе в настоящее время температура воздуха ниже 0 °С.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6446" y="2928934"/>
            <a:ext cx="1305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Ответ: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572396" y="2643182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25</a:t>
            </a:r>
            <a:endParaRPr lang="ru-RU" sz="54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14366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5.Затраты на отопление жилых и</a:t>
            </a:r>
          </a:p>
          <a:p>
            <a:pPr>
              <a:buNone/>
            </a:pPr>
            <a:r>
              <a:rPr lang="ru-RU" sz="2800" b="1" dirty="0" smtClean="0"/>
              <a:t>производственных помещений в холодное время года </a:t>
            </a:r>
          </a:p>
          <a:p>
            <a:pPr>
              <a:buNone/>
            </a:pPr>
            <a:r>
              <a:rPr lang="ru-RU" sz="2800" b="1" dirty="0" smtClean="0"/>
              <a:t>в значительной степени зависят от средних зимних </a:t>
            </a:r>
          </a:p>
          <a:p>
            <a:pPr>
              <a:buNone/>
            </a:pPr>
            <a:r>
              <a:rPr lang="ru-RU" sz="2800" b="1" dirty="0" smtClean="0"/>
              <a:t>температур. Запишите названия перечисленных </a:t>
            </a:r>
          </a:p>
          <a:p>
            <a:pPr>
              <a:buNone/>
            </a:pPr>
            <a:r>
              <a:rPr lang="ru-RU" sz="2800" b="1" dirty="0" smtClean="0"/>
              <a:t>городов России в порядке повышения в них средней </a:t>
            </a:r>
          </a:p>
          <a:p>
            <a:pPr>
              <a:buNone/>
            </a:pPr>
            <a:r>
              <a:rPr lang="ru-RU" sz="2800" b="1" dirty="0" smtClean="0"/>
              <a:t>температуры января, начиная с города с самой низкой </a:t>
            </a:r>
          </a:p>
          <a:p>
            <a:pPr>
              <a:buNone/>
            </a:pPr>
            <a:r>
              <a:rPr lang="ru-RU" sz="2800" b="1" dirty="0" smtClean="0"/>
              <a:t>температурой.</a:t>
            </a:r>
          </a:p>
          <a:p>
            <a:r>
              <a:rPr lang="ru-RU" sz="2800" b="1" dirty="0" smtClean="0"/>
              <a:t>Калининград</a:t>
            </a:r>
          </a:p>
          <a:p>
            <a:r>
              <a:rPr lang="ru-RU" sz="2800" b="1" dirty="0" smtClean="0"/>
              <a:t>Новосибирск</a:t>
            </a:r>
          </a:p>
          <a:p>
            <a:r>
              <a:rPr lang="ru-RU" sz="2800" b="1" dirty="0" smtClean="0"/>
              <a:t>Якутск</a:t>
            </a:r>
          </a:p>
          <a:p>
            <a:r>
              <a:rPr lang="ru-RU" sz="2800" b="1" dirty="0" smtClean="0"/>
              <a:t>Ответ: 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14480" y="5429264"/>
            <a:ext cx="7201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Якутск  Новосибирск  Калининград</a:t>
            </a:r>
            <a:endParaRPr lang="ru-RU" sz="36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>6.Определите субъект Российской Федерации по описанию его </a:t>
            </a:r>
          </a:p>
          <a:p>
            <a:pPr>
              <a:buNone/>
            </a:pPr>
            <a:r>
              <a:rPr lang="ru-RU" sz="2200" dirty="0" smtClean="0"/>
              <a:t>рекреационного потенциала: «В этой республике есть  прекрасные </a:t>
            </a:r>
          </a:p>
          <a:p>
            <a:pPr>
              <a:buNone/>
            </a:pPr>
            <a:r>
              <a:rPr lang="ru-RU" sz="2200" dirty="0" smtClean="0"/>
              <a:t>возможности для развития различных видов  туризма. Большая часть </a:t>
            </a:r>
          </a:p>
          <a:p>
            <a:pPr>
              <a:buNone/>
            </a:pPr>
            <a:r>
              <a:rPr lang="ru-RU" sz="2200" dirty="0" smtClean="0"/>
              <a:t>её территории – холмистая равнина с  ярко выраженными следами </a:t>
            </a:r>
          </a:p>
          <a:p>
            <a:pPr>
              <a:buNone/>
            </a:pPr>
            <a:r>
              <a:rPr lang="ru-RU" sz="2200" dirty="0" smtClean="0"/>
              <a:t>деятельности ледника.  Волнистая каменная твердь земной </a:t>
            </a:r>
          </a:p>
          <a:p>
            <a:pPr>
              <a:buNone/>
            </a:pPr>
            <a:r>
              <a:rPr lang="ru-RU" sz="2200" dirty="0" smtClean="0"/>
              <a:t>поверхности и ныне  сохраняет следы древних гор. Республику образно </a:t>
            </a:r>
          </a:p>
          <a:p>
            <a:pPr>
              <a:buNone/>
            </a:pPr>
            <a:r>
              <a:rPr lang="ru-RU" sz="2200" dirty="0" smtClean="0"/>
              <a:t>называют  «твердокаменной озёрно-лесной», подчеркивая ведущие </a:t>
            </a:r>
          </a:p>
          <a:p>
            <a:pPr>
              <a:buNone/>
            </a:pPr>
            <a:r>
              <a:rPr lang="ru-RU" sz="2200" dirty="0" smtClean="0"/>
              <a:t>элементы ландшафта, неповторимые сочетания, созданные </a:t>
            </a:r>
          </a:p>
          <a:p>
            <a:pPr>
              <a:buNone/>
            </a:pPr>
            <a:r>
              <a:rPr lang="ru-RU" sz="2200" dirty="0" smtClean="0"/>
              <a:t>пространствами причудливых очертаний  множества озер и </a:t>
            </a:r>
          </a:p>
          <a:p>
            <a:pPr>
              <a:buNone/>
            </a:pPr>
            <a:r>
              <a:rPr lang="ru-RU" sz="2200" dirty="0" smtClean="0"/>
              <a:t>разделяющих их каменисто-сглаженных  междуречий, покрытых </a:t>
            </a:r>
          </a:p>
          <a:p>
            <a:pPr>
              <a:buNone/>
            </a:pPr>
            <a:r>
              <a:rPr lang="ru-RU" sz="2200" dirty="0" smtClean="0"/>
              <a:t>зеленью тайги. Здесь более 60000  озёр и 27000 рек. Самые крупные </a:t>
            </a:r>
          </a:p>
          <a:p>
            <a:pPr>
              <a:buNone/>
            </a:pPr>
            <a:r>
              <a:rPr lang="ru-RU" sz="2200" dirty="0" smtClean="0"/>
              <a:t>озёра – Ладожское и  Онежское. В северной части Ладожского озера </a:t>
            </a:r>
          </a:p>
          <a:p>
            <a:pPr>
              <a:buNone/>
            </a:pPr>
            <a:r>
              <a:rPr lang="ru-RU" sz="2200" dirty="0" smtClean="0"/>
              <a:t>расположен  Валаамский архипелаг. В 1999 г. территория получила </a:t>
            </a:r>
          </a:p>
          <a:p>
            <a:pPr>
              <a:buNone/>
            </a:pPr>
            <a:r>
              <a:rPr lang="ru-RU" sz="2200" dirty="0" smtClean="0"/>
              <a:t>статус природного парка».</a:t>
            </a:r>
          </a:p>
          <a:p>
            <a:r>
              <a:rPr lang="ru-RU" sz="2200" dirty="0" smtClean="0"/>
              <a:t>Ответ: 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5929330"/>
            <a:ext cx="4752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Республика Карелия</a:t>
            </a:r>
            <a:endParaRPr lang="ru-RU" sz="40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3"/>
            <a:ext cx="8229600" cy="22145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7.Церемония открытия зимних XXII Олимпийских Игр 7 февраля 2014 г. на </a:t>
            </a:r>
          </a:p>
          <a:p>
            <a:pPr>
              <a:buNone/>
            </a:pPr>
            <a:r>
              <a:rPr lang="ru-RU" sz="2000" dirty="0" smtClean="0"/>
              <a:t>Олимпийском стадионе «</a:t>
            </a:r>
            <a:r>
              <a:rPr lang="ru-RU" sz="2000" dirty="0" err="1" smtClean="0"/>
              <a:t>Фишт</a:t>
            </a:r>
            <a:r>
              <a:rPr lang="ru-RU" sz="2000" dirty="0" smtClean="0"/>
              <a:t>» в городе Сочи символично началась в </a:t>
            </a:r>
          </a:p>
          <a:p>
            <a:pPr>
              <a:buNone/>
            </a:pPr>
            <a:r>
              <a:rPr lang="ru-RU" sz="2000" dirty="0" smtClean="0"/>
              <a:t>20:14 по московскому времени. Используя карту, определите, в каких из </a:t>
            </a:r>
          </a:p>
          <a:p>
            <a:pPr>
              <a:buNone/>
            </a:pPr>
            <a:r>
              <a:rPr lang="ru-RU" sz="2000" dirty="0" smtClean="0"/>
              <a:t>перечисленных регионов жители должны были включить телевизор 8 </a:t>
            </a:r>
          </a:p>
          <a:p>
            <a:pPr>
              <a:buNone/>
            </a:pPr>
            <a:r>
              <a:rPr lang="ru-RU" sz="2000" dirty="0" smtClean="0"/>
              <a:t>февраля, чтобы посмотреть начало прямой трансляции церемонии?</a:t>
            </a:r>
          </a:p>
          <a:p>
            <a:pPr>
              <a:buNone/>
            </a:pPr>
            <a:r>
              <a:rPr lang="ru-RU" sz="2000" dirty="0" smtClean="0"/>
              <a:t>Запишите цифры, под которыми они указаны.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276872"/>
            <a:ext cx="4795466" cy="282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14282" y="4214818"/>
            <a:ext cx="8929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1) Самарская область</a:t>
            </a:r>
          </a:p>
          <a:p>
            <a:r>
              <a:rPr lang="ru-RU" sz="2400" dirty="0" smtClean="0"/>
              <a:t>2) Камчатский край</a:t>
            </a:r>
          </a:p>
          <a:p>
            <a:r>
              <a:rPr lang="ru-RU" sz="2400" dirty="0" smtClean="0"/>
              <a:t>3) Тюменская область</a:t>
            </a:r>
          </a:p>
          <a:p>
            <a:r>
              <a:rPr lang="ru-RU" sz="2400" dirty="0" smtClean="0"/>
              <a:t>4) Приморский край</a:t>
            </a:r>
          </a:p>
          <a:p>
            <a:r>
              <a:rPr lang="ru-RU" sz="2400" dirty="0" smtClean="0"/>
              <a:t>5) Пермский край</a:t>
            </a:r>
          </a:p>
          <a:p>
            <a:r>
              <a:rPr lang="ru-RU" sz="2400" dirty="0" smtClean="0"/>
              <a:t>6) Республика Марий Эл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5000636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/>
              <a:t>27</a:t>
            </a:r>
            <a:endParaRPr lang="ru-RU" sz="6600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8.Прочитайте приведённый ниже текст, в котором пропущен ряд слов (словосочетаний).</a:t>
            </a:r>
          </a:p>
          <a:p>
            <a:r>
              <a:rPr lang="ru-RU" dirty="0" smtClean="0"/>
              <a:t>Выберите из предлагаемого списка слова (словосочетания), которые необходимо вставить</a:t>
            </a:r>
          </a:p>
          <a:p>
            <a:r>
              <a:rPr lang="ru-RU" dirty="0" smtClean="0"/>
              <a:t>на места пропусков, обозначенных буквами. Обратите внимание на то, что слов (</a:t>
            </a:r>
            <a:r>
              <a:rPr lang="ru-RU" dirty="0" err="1" smtClean="0"/>
              <a:t>словосо</a:t>
            </a:r>
            <a:r>
              <a:rPr lang="ru-RU" dirty="0" smtClean="0"/>
              <a:t>-</a:t>
            </a:r>
          </a:p>
          <a:p>
            <a:r>
              <a:rPr lang="ru-RU" dirty="0" err="1" smtClean="0"/>
              <a:t>четания</a:t>
            </a:r>
            <a:r>
              <a:rPr lang="ru-RU" dirty="0" smtClean="0"/>
              <a:t>) в списке больше, чем Вам потребуется для заполнения пропусков. Каждое слово</a:t>
            </a:r>
          </a:p>
          <a:p>
            <a:r>
              <a:rPr lang="ru-RU" dirty="0" smtClean="0"/>
              <a:t>(словосочетание) может быть использовано только один раз. Запишите в текст номера вы-</a:t>
            </a:r>
          </a:p>
          <a:p>
            <a:r>
              <a:rPr lang="ru-RU" dirty="0" smtClean="0"/>
              <a:t>бранных слов (словосочетаний).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1617</Words>
  <Application>Microsoft Office PowerPoint</Application>
  <PresentationFormat>Экран (4:3)</PresentationFormat>
  <Paragraphs>233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Всероссийская  проверочная работа  Учебно-тренировочный вариант  География 11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 проверочная работа</dc:title>
  <dc:creator>User</dc:creator>
  <cp:lastModifiedBy>Дмитрий</cp:lastModifiedBy>
  <cp:revision>30</cp:revision>
  <dcterms:created xsi:type="dcterms:W3CDTF">2017-04-01T01:01:37Z</dcterms:created>
  <dcterms:modified xsi:type="dcterms:W3CDTF">2017-04-03T06:51:34Z</dcterms:modified>
</cp:coreProperties>
</file>