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3FDDD-A3D3-4DC5-8186-266071C7C21A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0000C-9832-4A11-AEFA-74D16C9359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3FDDD-A3D3-4DC5-8186-266071C7C21A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0000C-9832-4A11-AEFA-74D16C9359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3FDDD-A3D3-4DC5-8186-266071C7C21A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0000C-9832-4A11-AEFA-74D16C9359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3FDDD-A3D3-4DC5-8186-266071C7C21A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0000C-9832-4A11-AEFA-74D16C9359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3FDDD-A3D3-4DC5-8186-266071C7C21A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0000C-9832-4A11-AEFA-74D16C9359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3FDDD-A3D3-4DC5-8186-266071C7C21A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0000C-9832-4A11-AEFA-74D16C9359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3FDDD-A3D3-4DC5-8186-266071C7C21A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0000C-9832-4A11-AEFA-74D16C9359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3FDDD-A3D3-4DC5-8186-266071C7C21A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0000C-9832-4A11-AEFA-74D16C9359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3FDDD-A3D3-4DC5-8186-266071C7C21A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0000C-9832-4A11-AEFA-74D16C9359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3FDDD-A3D3-4DC5-8186-266071C7C21A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0000C-9832-4A11-AEFA-74D16C9359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3FDDD-A3D3-4DC5-8186-266071C7C21A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0000C-9832-4A11-AEFA-74D16C9359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3FDDD-A3D3-4DC5-8186-266071C7C21A}" type="datetimeFigureOut">
              <a:rPr lang="ru-RU" smtClean="0"/>
              <a:pPr/>
              <a:t>24.02.2015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0000C-9832-4A11-AEFA-74D16C9359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1metodist@rambler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Конструктор программ учебных предметов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МКУ «Информационно-методический центр»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Школьнова А.Ю.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E-mail:  </a:t>
            </a:r>
            <a:r>
              <a:rPr lang="en-US" b="1" dirty="0" smtClean="0">
                <a:solidFill>
                  <a:schemeClr val="tx1"/>
                </a:solidFill>
                <a:hlinkClick r:id="rId2"/>
              </a:rPr>
              <a:t>1metodist@rambler.ru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Тел.: (831)675-22-36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/>
              <a:t>Тематическое </a:t>
            </a:r>
            <a:r>
              <a:rPr lang="ru-RU" sz="2400" b="1" dirty="0" smtClean="0"/>
              <a:t>планирование</a:t>
            </a:r>
            <a:br>
              <a:rPr lang="ru-RU" sz="2400" b="1" dirty="0" smtClean="0"/>
            </a:br>
            <a:r>
              <a:rPr lang="ru-RU" sz="2400" dirty="0" smtClean="0"/>
              <a:t> (Возможный вариант представления информации)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62"/>
                <a:gridCol w="1071570"/>
                <a:gridCol w="6686568"/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ru-RU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Раздел 1 (при необходимости деления на крупные разделы)</a:t>
                      </a:r>
                    </a:p>
                    <a:p>
                      <a:r>
                        <a:rPr lang="ru-RU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 указанием количества часов на его освоение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ru-RU" sz="2400" dirty="0" smtClean="0"/>
                        <a:t>Модуль 1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Указание </a:t>
                      </a:r>
                      <a:r>
                        <a:rPr lang="ru-RU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классов (или периодов обучения),</a:t>
                      </a:r>
                    </a:p>
                    <a:p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рамках которых планируется изучение данного модуля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№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Темы</a:t>
                      </a:r>
                      <a:endParaRPr lang="ru-RU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часов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Темы 1</a:t>
                      </a:r>
                      <a:endParaRPr lang="ru-RU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академических часов на изучение темы 1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Характеристика деятельности учащихся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45856" cy="3910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338"/>
                <a:gridCol w="785818"/>
                <a:gridCol w="714380"/>
                <a:gridCol w="1000132"/>
                <a:gridCol w="928694"/>
                <a:gridCol w="1000132"/>
                <a:gridCol w="1143008"/>
                <a:gridCol w="1000132"/>
                <a:gridCol w="1059222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ru-RU" sz="1800" dirty="0" smtClean="0"/>
                        <a:t>Ход урока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sz="1800" dirty="0" smtClean="0"/>
                        <a:t>Деятельность учителя</a:t>
                      </a:r>
                      <a:endParaRPr lang="ru-RU" sz="18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Деятельность учащихся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2064">
                <a:tc rowSpan="2">
                  <a:txBody>
                    <a:bodyPr/>
                    <a:lstStyle/>
                    <a:p>
                      <a:r>
                        <a:rPr lang="ru-RU" sz="1800" dirty="0" smtClean="0"/>
                        <a:t>Задание базового уровня</a:t>
                      </a:r>
                      <a:endParaRPr lang="ru-RU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800" dirty="0" smtClean="0"/>
                        <a:t>Задание </a:t>
                      </a:r>
                      <a:r>
                        <a:rPr lang="ru-RU" sz="1800" dirty="0" err="1" smtClean="0"/>
                        <a:t>повышеного</a:t>
                      </a:r>
                      <a:r>
                        <a:rPr lang="ru-RU" sz="1800" dirty="0" smtClean="0"/>
                        <a:t> уровня</a:t>
                      </a:r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познавательная</a:t>
                      </a:r>
                      <a:endParaRPr lang="ru-RU" sz="1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коммуникативная</a:t>
                      </a:r>
                      <a:endParaRPr lang="ru-RU" sz="1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регулятивная</a:t>
                      </a:r>
                      <a:endParaRPr lang="ru-RU" sz="1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996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/>
                        <a:t>Осуществ</a:t>
                      </a:r>
                      <a:endParaRPr lang="ru-RU" sz="1800" dirty="0" smtClean="0"/>
                    </a:p>
                    <a:p>
                      <a:r>
                        <a:rPr lang="ru-RU" sz="1800" dirty="0" err="1" smtClean="0"/>
                        <a:t>ляемые</a:t>
                      </a:r>
                      <a:endParaRPr lang="ru-RU" sz="1800" dirty="0" smtClean="0"/>
                    </a:p>
                    <a:p>
                      <a:r>
                        <a:rPr lang="ru-RU" sz="1800" dirty="0" smtClean="0"/>
                        <a:t> действия</a:t>
                      </a:r>
                      <a:endParaRPr lang="ru-RU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Формируемые способы деятельности</a:t>
                      </a:r>
                    </a:p>
                    <a:p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/>
                        <a:t>Осуществ</a:t>
                      </a:r>
                      <a:endParaRPr lang="ru-RU" sz="1800" dirty="0" smtClean="0"/>
                    </a:p>
                    <a:p>
                      <a:r>
                        <a:rPr lang="ru-RU" sz="1800" dirty="0" err="1" smtClean="0"/>
                        <a:t>ляемые</a:t>
                      </a:r>
                      <a:endParaRPr lang="ru-RU" sz="1800" dirty="0" smtClean="0"/>
                    </a:p>
                    <a:p>
                      <a:r>
                        <a:rPr lang="ru-RU" sz="1800" dirty="0" smtClean="0"/>
                        <a:t> действия</a:t>
                      </a:r>
                    </a:p>
                    <a:p>
                      <a:endParaRPr lang="ru-RU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Формируемые способы деятельности</a:t>
                      </a:r>
                    </a:p>
                    <a:p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/>
                        <a:t>Осуществ</a:t>
                      </a:r>
                      <a:endParaRPr lang="ru-RU" sz="1800" dirty="0" smtClean="0"/>
                    </a:p>
                    <a:p>
                      <a:r>
                        <a:rPr lang="ru-RU" sz="1800" dirty="0" err="1" smtClean="0"/>
                        <a:t>ляемые</a:t>
                      </a:r>
                      <a:endParaRPr lang="ru-RU" sz="1800" dirty="0" smtClean="0"/>
                    </a:p>
                    <a:p>
                      <a:r>
                        <a:rPr lang="ru-RU" sz="1800" dirty="0" smtClean="0"/>
                        <a:t> действия</a:t>
                      </a:r>
                    </a:p>
                    <a:p>
                      <a:endParaRPr lang="ru-RU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Формируемые способы деятельности</a:t>
                      </a:r>
                    </a:p>
                    <a:p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/>
              <a:t>Учебно-методическое и материально-техническое обеспечение</a:t>
            </a:r>
            <a:br>
              <a:rPr lang="ru-RU" sz="2000" b="1" dirty="0"/>
            </a:br>
            <a:r>
              <a:rPr lang="ru-RU" sz="2000" b="1" dirty="0"/>
              <a:t>образовательного процесса</a:t>
            </a:r>
            <a:br>
              <a:rPr lang="ru-RU" sz="2000" b="1" dirty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1.    Перечень </a:t>
            </a:r>
            <a:r>
              <a:rPr lang="ru-RU" dirty="0"/>
              <a:t>учебников, рекомендуемых к использованию, </a:t>
            </a:r>
            <a:r>
              <a:rPr lang="ru-RU" dirty="0" smtClean="0"/>
              <a:t>имеющих государственную </a:t>
            </a:r>
            <a:r>
              <a:rPr lang="ru-RU" dirty="0"/>
              <a:t>аккредитацию образовательных программ начального, </a:t>
            </a:r>
            <a:r>
              <a:rPr lang="ru-RU" dirty="0" smtClean="0"/>
              <a:t>основного общего </a:t>
            </a:r>
            <a:r>
              <a:rPr lang="ru-RU" dirty="0"/>
              <a:t>и среднего общего образования.</a:t>
            </a:r>
          </a:p>
          <a:p>
            <a:pPr>
              <a:buNone/>
            </a:pPr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smtClean="0"/>
              <a:t>   Перечень </a:t>
            </a:r>
            <a:r>
              <a:rPr lang="ru-RU" dirty="0"/>
              <a:t>учебных пособий, изданных организациями, входящими </a:t>
            </a:r>
            <a:r>
              <a:rPr lang="ru-RU" dirty="0" smtClean="0"/>
              <a:t>в перечень </a:t>
            </a:r>
            <a:r>
              <a:rPr lang="ru-RU" dirty="0"/>
              <a:t>организаций, осуществляющих издание учебных пособий, </a:t>
            </a:r>
            <a:r>
              <a:rPr lang="ru-RU" dirty="0" smtClean="0"/>
              <a:t>которые   допускаются </a:t>
            </a:r>
            <a:r>
              <a:rPr lang="ru-RU" dirty="0"/>
              <a:t>к использованию в образовательном процессе в </a:t>
            </a:r>
            <a:r>
              <a:rPr lang="ru-RU" dirty="0" smtClean="0"/>
              <a:t>имеющих  государственную </a:t>
            </a:r>
            <a:r>
              <a:rPr lang="ru-RU" dirty="0"/>
              <a:t>аккредитацию и реализующих образовательные программы</a:t>
            </a:r>
          </a:p>
          <a:p>
            <a:pPr>
              <a:buNone/>
            </a:pPr>
            <a:r>
              <a:rPr lang="ru-RU" dirty="0" smtClean="0"/>
              <a:t>      общего </a:t>
            </a:r>
            <a:r>
              <a:rPr lang="ru-RU" dirty="0"/>
              <a:t>образования образовательных организациях.</a:t>
            </a:r>
          </a:p>
          <a:p>
            <a:pPr>
              <a:buNone/>
            </a:pPr>
            <a:r>
              <a:rPr lang="ru-RU" dirty="0" smtClean="0"/>
              <a:t>3.    В </a:t>
            </a:r>
            <a:r>
              <a:rPr lang="ru-RU" dirty="0"/>
              <a:t>разделе «Учебно-методические пособия» указываются применяемые в </a:t>
            </a:r>
            <a:r>
              <a:rPr lang="ru-RU" dirty="0" smtClean="0"/>
              <a:t>ходе  изучения </a:t>
            </a:r>
            <a:r>
              <a:rPr lang="ru-RU" dirty="0"/>
              <a:t>данного предмета рабочие тетради, задачники, практикумы, </a:t>
            </a:r>
            <a:r>
              <a:rPr lang="ru-RU" dirty="0" smtClean="0"/>
              <a:t>комплекты контрольно-измерительных </a:t>
            </a:r>
            <a:r>
              <a:rPr lang="ru-RU" dirty="0"/>
              <a:t>материалов за исключением </a:t>
            </a:r>
            <a:r>
              <a:rPr lang="ru-RU" dirty="0" smtClean="0"/>
              <a:t>электронных образовательных </a:t>
            </a:r>
            <a:r>
              <a:rPr lang="ru-RU" dirty="0"/>
              <a:t>ресурсов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 (Возможный вариант представления информации)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776"/>
                <a:gridCol w="2606064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№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Название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Авторы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Классы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Наличие</a:t>
                      </a:r>
                    </a:p>
                    <a:p>
                      <a:r>
                        <a:rPr lang="ru-RU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электронного</a:t>
                      </a:r>
                    </a:p>
                    <a:p>
                      <a:r>
                        <a:rPr lang="ru-RU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приложения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r>
                        <a:rPr lang="en-US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I. </a:t>
                      </a:r>
                      <a:r>
                        <a:rPr lang="ru-RU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Учебники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Название 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Автор 1</a:t>
                      </a:r>
                    </a:p>
                    <a:p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Автор 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….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да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r>
                        <a:rPr lang="en-US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II. </a:t>
                      </a:r>
                      <a:r>
                        <a:rPr lang="ru-RU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Учебно-методические пособия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Название 1</a:t>
                      </a:r>
                      <a:endParaRPr lang="ru-RU" sz="2400" dirty="0" smtClean="0"/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Автор 1</a:t>
                      </a:r>
                    </a:p>
                    <a:p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Автор 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….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да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/>
              <a:t>Материально-техническое </a:t>
            </a:r>
            <a:r>
              <a:rPr lang="ru-RU" sz="1800" b="1" dirty="0" smtClean="0"/>
              <a:t>обеспечение</a:t>
            </a:r>
            <a:br>
              <a:rPr lang="ru-RU" sz="1800" b="1" dirty="0" smtClean="0"/>
            </a:br>
            <a:r>
              <a:rPr lang="ru-RU" sz="1800" b="1" dirty="0" smtClean="0"/>
              <a:t>(</a:t>
            </a:r>
            <a:r>
              <a:rPr lang="ru-RU" sz="1800" dirty="0" smtClean="0"/>
              <a:t>Возможный </a:t>
            </a:r>
            <a:r>
              <a:rPr lang="ru-RU" sz="1800" dirty="0"/>
              <a:t>вариант представления </a:t>
            </a:r>
            <a:r>
              <a:rPr lang="ru-RU" sz="1800" dirty="0" smtClean="0"/>
              <a:t>информации)</a:t>
            </a: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7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338"/>
                <a:gridCol w="3500462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учебного оборудования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Темы, в изучении</a:t>
                      </a:r>
                    </a:p>
                    <a:p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которых</a:t>
                      </a:r>
                    </a:p>
                    <a:p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применяется</a:t>
                      </a:r>
                    </a:p>
                    <a:p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данное</a:t>
                      </a:r>
                    </a:p>
                    <a:p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оборудование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Классы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I. 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Учебное оборудование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Название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1.1., 1.6., 3.4., 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…..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II. Компьютерная техника и интерактивное оборудование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Название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1.1., 1.6., 3.4., 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…..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III. 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Спортивное оборудование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Название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1.1., 1.6., 3.4., 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….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IV. </a:t>
                      </a:r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Оснащение мастерских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Название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1.1., 1.6., 3.4., 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….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V. Оборудование для организации дистанционного обучения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Название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1.1., 1.6., 3.4., 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….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/>
              <a:t>Основные электронные образовательные ресурсы, применяемые </a:t>
            </a:r>
            <a:r>
              <a:rPr lang="ru-RU" sz="2800" b="1" dirty="0" smtClean="0"/>
              <a:t>в изучении </a:t>
            </a:r>
            <a:r>
              <a:rPr lang="ru-RU" sz="2800" b="1" dirty="0"/>
              <a:t>предмета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1800" dirty="0" smtClean="0"/>
              <a:t>В </a:t>
            </a:r>
            <a:r>
              <a:rPr lang="ru-RU" sz="1800" dirty="0"/>
              <a:t>разделе указываются применяемые в ходе изучения данного предмета</a:t>
            </a:r>
            <a:br>
              <a:rPr lang="ru-RU" sz="1800" dirty="0"/>
            </a:br>
            <a:r>
              <a:rPr lang="ru-RU" sz="1800" dirty="0"/>
              <a:t>электронные образовательные ресурсы, Интернет-ресурсы, системы дистанционного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1800" dirty="0"/>
              <a:t>тестирования и др., позволяющие реализовать технологии электронного обучения</a:t>
            </a:r>
            <a:r>
              <a:rPr lang="ru-RU" sz="2800" dirty="0"/>
              <a:t>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64676"/>
          <a:ext cx="8229600" cy="3307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62"/>
                <a:gridCol w="2820378"/>
                <a:gridCol w="1645920"/>
                <a:gridCol w="2248874"/>
                <a:gridCol w="1042966"/>
              </a:tblGrid>
              <a:tr h="172244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№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учебного</a:t>
                      </a:r>
                    </a:p>
                    <a:p>
                      <a:r>
                        <a:rPr lang="ru-RU" sz="2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оборудования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Авторы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Темы, в изучении</a:t>
                      </a:r>
                    </a:p>
                    <a:p>
                      <a:r>
                        <a:rPr lang="ru-RU" sz="2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которых применяется</a:t>
                      </a:r>
                    </a:p>
                    <a:p>
                      <a:r>
                        <a:rPr lang="ru-RU" sz="2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данное оборудование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Классы</a:t>
                      </a:r>
                      <a:endParaRPr lang="ru-RU" sz="2000" dirty="0"/>
                    </a:p>
                  </a:txBody>
                  <a:tcPr/>
                </a:tc>
              </a:tr>
              <a:tr h="344490">
                <a:tc gridSpan="5">
                  <a:txBody>
                    <a:bodyPr/>
                    <a:lstStyle/>
                    <a:p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I. </a:t>
                      </a:r>
                      <a:r>
                        <a:rPr lang="ru-RU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Электронные образовательные ресурсы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449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Название 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…..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1.1., 1.6., 3.4., …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…..</a:t>
                      </a:r>
                      <a:endParaRPr lang="ru-RU" sz="2000" dirty="0"/>
                    </a:p>
                  </a:txBody>
                  <a:tcPr/>
                </a:tc>
              </a:tr>
              <a:tr h="344490">
                <a:tc gridSpan="5">
                  <a:txBody>
                    <a:bodyPr/>
                    <a:lstStyle/>
                    <a:p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II. </a:t>
                      </a:r>
                      <a:r>
                        <a:rPr lang="ru-RU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Свободные образовательные Интернет-ресурсы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449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Название 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…..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1.1., 1.6., 3.4., …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…..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/>
              <a:t>Программы отдельных учебных предметов, курсов разрабатываются на </a:t>
            </a:r>
            <a:r>
              <a:rPr lang="ru-RU" dirty="0" smtClean="0"/>
              <a:t>основе требований </a:t>
            </a:r>
            <a:r>
              <a:rPr lang="ru-RU" dirty="0"/>
              <a:t>Федерального государственного образовательного стандарта </a:t>
            </a:r>
            <a:r>
              <a:rPr lang="ru-RU" dirty="0" smtClean="0"/>
              <a:t>основного общего </a:t>
            </a:r>
            <a:r>
              <a:rPr lang="ru-RU" dirty="0"/>
              <a:t>образования к результатам освоения основной образовательной программы.</a:t>
            </a:r>
          </a:p>
          <a:p>
            <a:pPr>
              <a:buNone/>
            </a:pPr>
            <a:r>
              <a:rPr lang="ru-RU" dirty="0"/>
              <a:t>Программа учебного предмета (курса) включает следующие компоненты:</a:t>
            </a:r>
          </a:p>
          <a:p>
            <a:r>
              <a:rPr lang="ru-RU" b="1" dirty="0">
                <a:solidFill>
                  <a:srgbClr val="FF0000"/>
                </a:solidFill>
              </a:rPr>
              <a:t>Название предметной области</a:t>
            </a:r>
          </a:p>
          <a:p>
            <a:r>
              <a:rPr lang="ru-RU" b="1" dirty="0">
                <a:solidFill>
                  <a:srgbClr val="FF0000"/>
                </a:solidFill>
              </a:rPr>
              <a:t>Название учебного предмета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Пояснительная записка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/>
              <a:t>Цели реализации программы:</a:t>
            </a:r>
          </a:p>
          <a:p>
            <a:r>
              <a:rPr lang="ru-RU" dirty="0"/>
              <a:t>Достижение обучающимися результатов изучения предмета в соответствии </a:t>
            </a:r>
            <a:r>
              <a:rPr lang="ru-RU" dirty="0" smtClean="0"/>
              <a:t>с требованиями</a:t>
            </a:r>
            <a:r>
              <a:rPr lang="ru-RU" dirty="0"/>
              <a:t>, утвержденными Федеральным государственным </a:t>
            </a:r>
            <a:r>
              <a:rPr lang="ru-RU" dirty="0" smtClean="0"/>
              <a:t>образовательным стандартом </a:t>
            </a:r>
            <a:r>
              <a:rPr lang="ru-RU" dirty="0"/>
              <a:t>основного общего образования.</a:t>
            </a:r>
          </a:p>
          <a:p>
            <a:r>
              <a:rPr lang="ru-RU" dirty="0"/>
              <a:t>Освоение </a:t>
            </a:r>
            <a:r>
              <a:rPr lang="ru-RU" dirty="0" err="1"/>
              <a:t>межпредметных</a:t>
            </a:r>
            <a:r>
              <a:rPr lang="ru-RU" dirty="0"/>
              <a:t> понятий, универсальных учебных </a:t>
            </a:r>
            <a:r>
              <a:rPr lang="ru-RU" dirty="0" smtClean="0"/>
              <a:t>действий, обеспечивающих </a:t>
            </a:r>
            <a:r>
              <a:rPr lang="ru-RU" dirty="0"/>
              <a:t>успешное изучение данного и других учебных предметов </a:t>
            </a:r>
            <a:r>
              <a:rPr lang="ru-RU" dirty="0" smtClean="0"/>
              <a:t>на уровне </a:t>
            </a:r>
            <a:r>
              <a:rPr lang="ru-RU" dirty="0"/>
              <a:t>среднего общего образования, создание условий для достижения </a:t>
            </a:r>
            <a:r>
              <a:rPr lang="ru-RU" dirty="0" smtClean="0"/>
              <a:t>личностных результатов </a:t>
            </a:r>
            <a:r>
              <a:rPr lang="ru-RU" dirty="0"/>
              <a:t>основного общего образования.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/>
              <a:t>Задачами реализации программы учебного предмета являются:</a:t>
            </a:r>
          </a:p>
          <a:p>
            <a:pPr>
              <a:buNone/>
            </a:pPr>
            <a:r>
              <a:rPr lang="ru-RU" dirty="0"/>
              <a:t>1) </a:t>
            </a:r>
            <a:r>
              <a:rPr lang="ru-RU" dirty="0" smtClean="0"/>
              <a:t>  обеспечение </a:t>
            </a:r>
            <a:r>
              <a:rPr lang="ru-RU" dirty="0"/>
              <a:t>в процессе изучения предмета условий для </a:t>
            </a:r>
            <a:r>
              <a:rPr lang="ru-RU" dirty="0" smtClean="0"/>
              <a:t>достижения планируемых </a:t>
            </a:r>
            <a:r>
              <a:rPr lang="ru-RU" dirty="0"/>
              <a:t>результатов освоения основной </a:t>
            </a:r>
            <a:r>
              <a:rPr lang="ru-RU" dirty="0" smtClean="0"/>
              <a:t>образовательной программы основного </a:t>
            </a:r>
            <a:r>
              <a:rPr lang="ru-RU" dirty="0"/>
              <a:t>общего образования всеми обучающимися, в том числе обучающимися </a:t>
            </a:r>
            <a:r>
              <a:rPr lang="ru-RU" dirty="0" smtClean="0"/>
              <a:t>с ограниченными </a:t>
            </a:r>
            <a:r>
              <a:rPr lang="ru-RU" dirty="0"/>
              <a:t>возможностями здоровья и инвалидами;</a:t>
            </a:r>
          </a:p>
          <a:p>
            <a:pPr>
              <a:buNone/>
            </a:pPr>
            <a:r>
              <a:rPr lang="ru-RU" dirty="0"/>
              <a:t>2) </a:t>
            </a:r>
            <a:r>
              <a:rPr lang="ru-RU" dirty="0" smtClean="0"/>
              <a:t>  создание </a:t>
            </a:r>
            <a:r>
              <a:rPr lang="ru-RU" dirty="0"/>
              <a:t>в процессе изучения предмета условий для </a:t>
            </a:r>
            <a:r>
              <a:rPr lang="ru-RU" dirty="0" smtClean="0"/>
              <a:t>развития личности, способностей</a:t>
            </a:r>
            <a:r>
              <a:rPr lang="ru-RU" dirty="0"/>
              <a:t>, удовлетворения </a:t>
            </a:r>
            <a:r>
              <a:rPr lang="ru-RU" dirty="0" smtClean="0"/>
              <a:t>познавательных интересов</a:t>
            </a:r>
            <a:r>
              <a:rPr lang="ru-RU" dirty="0"/>
              <a:t>, </a:t>
            </a:r>
            <a:r>
              <a:rPr lang="ru-RU" dirty="0" smtClean="0"/>
              <a:t>самореализации обучающихся</a:t>
            </a:r>
            <a:r>
              <a:rPr lang="ru-RU" dirty="0"/>
              <a:t>, в том числе одаренных;</a:t>
            </a:r>
          </a:p>
          <a:p>
            <a:pPr>
              <a:buNone/>
            </a:pPr>
            <a:r>
              <a:rPr lang="ru-RU" dirty="0"/>
              <a:t>3) </a:t>
            </a:r>
            <a:r>
              <a:rPr lang="ru-RU" dirty="0" smtClean="0"/>
              <a:t>  создание </a:t>
            </a:r>
            <a:r>
              <a:rPr lang="ru-RU" dirty="0"/>
              <a:t>в процессе изучения предмета условий для </a:t>
            </a:r>
            <a:r>
              <a:rPr lang="ru-RU" dirty="0" smtClean="0"/>
              <a:t>формирования ценностей </a:t>
            </a:r>
            <a:r>
              <a:rPr lang="ru-RU" dirty="0"/>
              <a:t>обучающихся, основ их гражданской идентичности и </a:t>
            </a:r>
            <a:r>
              <a:rPr lang="ru-RU" dirty="0" smtClean="0"/>
              <a:t>социально- профессиональных </a:t>
            </a:r>
            <a:r>
              <a:rPr lang="ru-RU" dirty="0"/>
              <a:t>ориентаций;</a:t>
            </a:r>
          </a:p>
          <a:p>
            <a:pPr>
              <a:buNone/>
            </a:pPr>
            <a:r>
              <a:rPr lang="ru-RU" dirty="0"/>
              <a:t>4) </a:t>
            </a:r>
            <a:r>
              <a:rPr lang="ru-RU" dirty="0" smtClean="0"/>
              <a:t>  включение </a:t>
            </a:r>
            <a:r>
              <a:rPr lang="ru-RU" dirty="0"/>
              <a:t>обучающихся в процессы преобразования социальной </a:t>
            </a:r>
            <a:r>
              <a:rPr lang="ru-RU" dirty="0" smtClean="0"/>
              <a:t>среды, формирования </a:t>
            </a:r>
            <a:r>
              <a:rPr lang="ru-RU" dirty="0"/>
              <a:t>у них лидерских качеств, опыта социальной </a:t>
            </a:r>
            <a:r>
              <a:rPr lang="ru-RU" dirty="0" smtClean="0"/>
              <a:t>деятельности, реализации </a:t>
            </a:r>
            <a:r>
              <a:rPr lang="ru-RU" dirty="0"/>
              <a:t>социальных проектов и программ;</a:t>
            </a:r>
          </a:p>
          <a:p>
            <a:pPr>
              <a:buNone/>
            </a:pPr>
            <a:r>
              <a:rPr lang="ru-RU" dirty="0"/>
              <a:t>5) </a:t>
            </a:r>
            <a:r>
              <a:rPr lang="ru-RU" dirty="0" smtClean="0"/>
              <a:t>  создание </a:t>
            </a:r>
            <a:r>
              <a:rPr lang="ru-RU" dirty="0"/>
              <a:t>в процессе изучения предмета условий для формирования </a:t>
            </a:r>
            <a:r>
              <a:rPr lang="ru-RU" dirty="0" smtClean="0"/>
              <a:t>у обучающихся </a:t>
            </a:r>
            <a:r>
              <a:rPr lang="ru-RU" dirty="0"/>
              <a:t>опыта самостоятельной учебной деятельности;</a:t>
            </a:r>
          </a:p>
          <a:p>
            <a:pPr>
              <a:buNone/>
            </a:pPr>
            <a:r>
              <a:rPr lang="ru-RU" dirty="0"/>
              <a:t>6) </a:t>
            </a:r>
            <a:r>
              <a:rPr lang="ru-RU" dirty="0" smtClean="0"/>
              <a:t>  создание </a:t>
            </a:r>
            <a:r>
              <a:rPr lang="ru-RU" dirty="0"/>
              <a:t>в процессе изучения предмета условий для формирования </a:t>
            </a:r>
            <a:r>
              <a:rPr lang="ru-RU" dirty="0" smtClean="0"/>
              <a:t>у обучающихся </a:t>
            </a:r>
            <a:r>
              <a:rPr lang="ru-RU" dirty="0"/>
              <a:t>навыков здорового и безопасного для человека и окружающей </a:t>
            </a:r>
            <a:r>
              <a:rPr lang="ru-RU" dirty="0" smtClean="0"/>
              <a:t>его среды </a:t>
            </a:r>
            <a:r>
              <a:rPr lang="ru-RU" dirty="0"/>
              <a:t>образа жизни;</a:t>
            </a:r>
          </a:p>
          <a:p>
            <a:pPr>
              <a:buNone/>
            </a:pPr>
            <a:r>
              <a:rPr lang="ru-RU" dirty="0"/>
              <a:t>7) </a:t>
            </a:r>
            <a:r>
              <a:rPr lang="ru-RU" dirty="0" smtClean="0"/>
              <a:t>  знакомство </a:t>
            </a:r>
            <a:r>
              <a:rPr lang="ru-RU" dirty="0"/>
              <a:t>учащихся с методами научного познания и </a:t>
            </a:r>
            <a:r>
              <a:rPr lang="ru-RU" dirty="0" smtClean="0"/>
              <a:t>методами исследования </a:t>
            </a:r>
            <a:r>
              <a:rPr lang="ru-RU" dirty="0"/>
              <a:t>объектов и явлений природы;</a:t>
            </a:r>
          </a:p>
          <a:p>
            <a:pPr>
              <a:buNone/>
            </a:pPr>
            <a:r>
              <a:rPr lang="ru-RU" dirty="0"/>
              <a:t>8) </a:t>
            </a:r>
            <a:r>
              <a:rPr lang="ru-RU" dirty="0" smtClean="0"/>
              <a:t>  формирование </a:t>
            </a:r>
            <a:r>
              <a:rPr lang="ru-RU" dirty="0"/>
              <a:t>у учащихся умений наблюдать природные явления </a:t>
            </a:r>
            <a:r>
              <a:rPr lang="ru-RU" dirty="0" smtClean="0"/>
              <a:t>и выполнять </a:t>
            </a:r>
            <a:r>
              <a:rPr lang="ru-RU" dirty="0"/>
              <a:t>опыты, лабораторные работы и экспериментальные исследования </a:t>
            </a:r>
            <a:r>
              <a:rPr lang="ru-RU" dirty="0" smtClean="0"/>
              <a:t>с использованием </a:t>
            </a:r>
            <a:r>
              <a:rPr lang="ru-RU" dirty="0"/>
              <a:t>измерительных приборов, широко применяемых в </a:t>
            </a:r>
            <a:r>
              <a:rPr lang="ru-RU" dirty="0" smtClean="0"/>
              <a:t>практической жизни</a:t>
            </a:r>
            <a:r>
              <a:rPr lang="ru-RU" dirty="0"/>
              <a:t>;</a:t>
            </a:r>
          </a:p>
          <a:p>
            <a:pPr>
              <a:buNone/>
            </a:pPr>
            <a:r>
              <a:rPr lang="ru-RU" dirty="0"/>
              <a:t>9</a:t>
            </a:r>
            <a:r>
              <a:rPr lang="ru-RU" dirty="0" smtClean="0"/>
              <a:t>)   </a:t>
            </a:r>
            <a:r>
              <a:rPr lang="ru-RU" dirty="0"/>
              <a:t>овладение учащимися такими общенаучными понятиями, как </a:t>
            </a:r>
            <a:r>
              <a:rPr lang="ru-RU" dirty="0" smtClean="0"/>
              <a:t>природное явление</a:t>
            </a:r>
            <a:r>
              <a:rPr lang="ru-RU" dirty="0"/>
              <a:t>, эмпирически установленный факт, проблема, гипотеза, </a:t>
            </a:r>
            <a:r>
              <a:rPr lang="ru-RU" dirty="0" smtClean="0"/>
              <a:t>теоретический вывод</a:t>
            </a:r>
            <a:r>
              <a:rPr lang="ru-RU" dirty="0"/>
              <a:t>, результат экспериментальной проверки;</a:t>
            </a:r>
          </a:p>
          <a:p>
            <a:pPr>
              <a:buNone/>
            </a:pPr>
            <a:r>
              <a:rPr lang="ru-RU" dirty="0"/>
              <a:t>10) понимание учащимися отличий научных данных от </a:t>
            </a:r>
            <a:r>
              <a:rPr lang="ru-RU" dirty="0" smtClean="0"/>
              <a:t>непроверенной информации</a:t>
            </a:r>
            <a:r>
              <a:rPr lang="ru-RU" dirty="0"/>
              <a:t>, ценности науки для удовлетворения бытовых, производственных </a:t>
            </a:r>
            <a:r>
              <a:rPr lang="ru-RU" dirty="0" smtClean="0"/>
              <a:t>и культурных </a:t>
            </a:r>
            <a:r>
              <a:rPr lang="ru-RU" dirty="0"/>
              <a:t>потребностей человека.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Общая характеристика учебного предмета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1.  Основные </a:t>
            </a:r>
            <a:r>
              <a:rPr lang="ru-RU" dirty="0"/>
              <a:t>разделы программы учебного </a:t>
            </a:r>
            <a:r>
              <a:rPr lang="ru-RU" dirty="0" smtClean="0"/>
              <a:t>предмета.</a:t>
            </a:r>
            <a:endParaRPr lang="ru-RU" dirty="0"/>
          </a:p>
          <a:p>
            <a:pPr marL="514350" indent="-514350">
              <a:buNone/>
            </a:pPr>
            <a:r>
              <a:rPr lang="ru-RU" dirty="0" smtClean="0"/>
              <a:t>2. Перечень </a:t>
            </a:r>
            <a:r>
              <a:rPr lang="ru-RU" dirty="0"/>
              <a:t>форм организации учебной деятельности </a:t>
            </a:r>
            <a:r>
              <a:rPr lang="ru-RU" dirty="0" smtClean="0"/>
              <a:t>обучающихся, включая </a:t>
            </a:r>
            <a:r>
              <a:rPr lang="ru-RU" dirty="0"/>
              <a:t>формы с привлечением ресурсов других организаций, </a:t>
            </a:r>
            <a:r>
              <a:rPr lang="ru-RU" dirty="0" smtClean="0"/>
              <a:t>социокультурной образовательной </a:t>
            </a:r>
            <a:r>
              <a:rPr lang="ru-RU" dirty="0"/>
              <a:t>среды </a:t>
            </a:r>
            <a:r>
              <a:rPr lang="ru-RU" dirty="0" smtClean="0"/>
              <a:t>города.</a:t>
            </a:r>
          </a:p>
          <a:p>
            <a:pPr>
              <a:buNone/>
            </a:pPr>
            <a:r>
              <a:rPr lang="ru-RU" dirty="0" smtClean="0"/>
              <a:t>3.  </a:t>
            </a:r>
            <a:r>
              <a:rPr lang="ru-RU" dirty="0"/>
              <a:t>Перечень методов организации учебной деятельности, включая </a:t>
            </a:r>
            <a:r>
              <a:rPr lang="ru-RU" dirty="0" smtClean="0"/>
              <a:t>методы интенсивного </a:t>
            </a:r>
            <a:r>
              <a:rPr lang="ru-RU" dirty="0"/>
              <a:t>обучения </a:t>
            </a:r>
            <a:r>
              <a:rPr lang="ru-RU" dirty="0" smtClean="0"/>
              <a:t>, </a:t>
            </a:r>
            <a:r>
              <a:rPr lang="ru-RU" dirty="0"/>
              <a:t>с обоснованием </a:t>
            </a:r>
            <a:r>
              <a:rPr lang="ru-RU" dirty="0" smtClean="0"/>
              <a:t>выбора методов</a:t>
            </a:r>
            <a:r>
              <a:rPr lang="ru-RU" dirty="0"/>
              <a:t>.</a:t>
            </a:r>
          </a:p>
          <a:p>
            <a:pPr>
              <a:buNone/>
            </a:pPr>
            <a:r>
              <a:rPr lang="ru-RU" dirty="0" smtClean="0"/>
              <a:t>4.  Описание </a:t>
            </a:r>
            <a:r>
              <a:rPr lang="ru-RU" dirty="0"/>
              <a:t>связи с другими учебными предметами в </a:t>
            </a:r>
            <a:r>
              <a:rPr lang="ru-RU" dirty="0" smtClean="0"/>
              <a:t>части преемственности </a:t>
            </a:r>
            <a:r>
              <a:rPr lang="ru-RU" dirty="0"/>
              <a:t>содержания </a:t>
            </a:r>
            <a:r>
              <a:rPr lang="ru-RU" dirty="0" smtClean="0"/>
              <a:t>элементов образования</a:t>
            </a:r>
            <a:r>
              <a:rPr lang="ru-RU" dirty="0"/>
              <a:t>, </a:t>
            </a:r>
            <a:r>
              <a:rPr lang="ru-RU" dirty="0" smtClean="0"/>
              <a:t>формирования </a:t>
            </a:r>
            <a:r>
              <a:rPr lang="ru-RU" dirty="0" err="1" smtClean="0"/>
              <a:t>межпредметных</a:t>
            </a:r>
            <a:r>
              <a:rPr lang="ru-RU" dirty="0" smtClean="0"/>
              <a:t> </a:t>
            </a:r>
            <a:r>
              <a:rPr lang="ru-RU" dirty="0"/>
              <a:t>понятий, обеспечения проектной деятельности, </a:t>
            </a:r>
            <a:r>
              <a:rPr lang="ru-RU" dirty="0" smtClean="0"/>
              <a:t>синхронизации </a:t>
            </a:r>
            <a:r>
              <a:rPr lang="ru-RU" dirty="0"/>
              <a:t>учебных модулей и тем, включая предметы из </a:t>
            </a:r>
            <a:r>
              <a:rPr lang="ru-RU" dirty="0" smtClean="0"/>
              <a:t>других предметных </a:t>
            </a:r>
            <a:r>
              <a:rPr lang="ru-RU" dirty="0"/>
              <a:t>областей.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Место учебного </a:t>
            </a:r>
            <a:r>
              <a:rPr lang="ru-RU" b="1" dirty="0" smtClean="0"/>
              <a:t>предмета </a:t>
            </a:r>
            <a:r>
              <a:rPr lang="ru-RU" b="1" dirty="0"/>
              <a:t>в учебном плане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1. Количество </a:t>
            </a:r>
            <a:r>
              <a:rPr lang="ru-RU" dirty="0"/>
              <a:t>часов на освоение учебного предмета на уровне основного</a:t>
            </a:r>
          </a:p>
          <a:p>
            <a:pPr>
              <a:buNone/>
            </a:pPr>
            <a:r>
              <a:rPr lang="ru-RU" dirty="0"/>
              <a:t>общего </a:t>
            </a:r>
            <a:r>
              <a:rPr lang="ru-RU" dirty="0" smtClean="0"/>
              <a:t>образования.</a:t>
            </a:r>
          </a:p>
          <a:p>
            <a:pPr>
              <a:buNone/>
            </a:pPr>
            <a:r>
              <a:rPr lang="ru-RU" dirty="0" smtClean="0"/>
              <a:t>2. Указание </a:t>
            </a:r>
            <a:r>
              <a:rPr lang="ru-RU" dirty="0"/>
              <a:t>классов или периодов обучения, в рамках которых </a:t>
            </a:r>
            <a:r>
              <a:rPr lang="ru-RU" dirty="0" smtClean="0"/>
              <a:t>планируется освоение </a:t>
            </a:r>
            <a:r>
              <a:rPr lang="ru-RU" dirty="0"/>
              <a:t>учебного предмета, и количество часов в каждом из периодов </a:t>
            </a:r>
            <a:r>
              <a:rPr lang="ru-RU" dirty="0" smtClean="0"/>
              <a:t>обучения, отведенных </a:t>
            </a:r>
            <a:r>
              <a:rPr lang="ru-RU" dirty="0"/>
              <a:t>на изучение предмета.</a:t>
            </a:r>
          </a:p>
          <a:p>
            <a:pPr>
              <a:buNone/>
            </a:pPr>
            <a:r>
              <a:rPr lang="ru-RU" dirty="0" smtClean="0"/>
              <a:t>3.  Указание </a:t>
            </a:r>
            <a:r>
              <a:rPr lang="ru-RU" dirty="0"/>
              <a:t>количества времени для организации промежуточной </a:t>
            </a:r>
            <a:r>
              <a:rPr lang="ru-RU" dirty="0" smtClean="0"/>
              <a:t>аттестации и </a:t>
            </a:r>
            <a:r>
              <a:rPr lang="ru-RU" dirty="0"/>
              <a:t>итоговой аттестации по итогам освоения.</a:t>
            </a:r>
          </a:p>
          <a:p>
            <a:pPr>
              <a:buNone/>
            </a:pPr>
            <a:r>
              <a:rPr lang="ru-RU" dirty="0" smtClean="0"/>
              <a:t>4</a:t>
            </a:r>
            <a:r>
              <a:rPr lang="ru-RU" dirty="0"/>
              <a:t>. Описание связи с содержанием предметов (курсов) по </a:t>
            </a:r>
            <a:r>
              <a:rPr lang="ru-RU" dirty="0" smtClean="0"/>
              <a:t>выбору обучающихся</a:t>
            </a:r>
            <a:r>
              <a:rPr lang="ru-RU" dirty="0"/>
              <a:t>.</a:t>
            </a:r>
          </a:p>
          <a:p>
            <a:pPr>
              <a:buNone/>
            </a:pPr>
            <a:r>
              <a:rPr lang="ru-RU" dirty="0" smtClean="0"/>
              <a:t>5</a:t>
            </a:r>
            <a:r>
              <a:rPr lang="ru-RU" dirty="0"/>
              <a:t>. Основания расчета часов на освоение учебного предмета (поддержка</a:t>
            </a:r>
          </a:p>
          <a:p>
            <a:pPr>
              <a:buNone/>
            </a:pPr>
            <a:r>
              <a:rPr lang="ru-RU" dirty="0"/>
              <a:t>приоритетного направления обучения по выбору учащихся, организация </a:t>
            </a:r>
            <a:r>
              <a:rPr lang="ru-RU" dirty="0" smtClean="0"/>
              <a:t>системы предпрофильной </a:t>
            </a:r>
            <a:r>
              <a:rPr lang="ru-RU" dirty="0"/>
              <a:t>подготовки и т. д</a:t>
            </a:r>
            <a:r>
              <a:rPr lang="ru-RU" dirty="0" smtClean="0"/>
              <a:t>.).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/>
              <a:t>Личностные, </a:t>
            </a:r>
            <a:r>
              <a:rPr lang="ru-RU" sz="3100" b="1" dirty="0" err="1"/>
              <a:t>метапредметные</a:t>
            </a:r>
            <a:r>
              <a:rPr lang="ru-RU" sz="3100" b="1" dirty="0"/>
              <a:t> и предметные результаты </a:t>
            </a:r>
            <a:r>
              <a:rPr lang="ru-RU" sz="3100" b="1" dirty="0" smtClean="0"/>
              <a:t>освоения  учебного предмета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u="sng" dirty="0" smtClean="0"/>
              <a:t>Личностные и </a:t>
            </a:r>
            <a:r>
              <a:rPr lang="ru-RU" u="sng" dirty="0" err="1" smtClean="0"/>
              <a:t>метапредметные</a:t>
            </a:r>
            <a:endParaRPr lang="ru-RU" u="sng" dirty="0" smtClean="0"/>
          </a:p>
          <a:p>
            <a:r>
              <a:rPr lang="ru-RU" dirty="0"/>
              <a:t>Личностные результаты, формированию которых способствует </a:t>
            </a:r>
            <a:r>
              <a:rPr lang="ru-RU" dirty="0" smtClean="0"/>
              <a:t>изучение данного </a:t>
            </a:r>
            <a:r>
              <a:rPr lang="ru-RU" dirty="0"/>
              <a:t>учебного предмета, раскрывающие и конкретизирующие </a:t>
            </a:r>
            <a:r>
              <a:rPr lang="ru-RU" dirty="0" smtClean="0"/>
              <a:t>содержание  Приложения </a:t>
            </a:r>
            <a:r>
              <a:rPr lang="ru-RU" dirty="0"/>
              <a:t>№___ к основной образовательной программе основного </a:t>
            </a:r>
            <a:r>
              <a:rPr lang="ru-RU" dirty="0" smtClean="0"/>
              <a:t>общего образования</a:t>
            </a:r>
            <a:r>
              <a:rPr lang="ru-RU" dirty="0"/>
              <a:t>.</a:t>
            </a:r>
          </a:p>
          <a:p>
            <a:r>
              <a:rPr lang="ru-RU" dirty="0" smtClean="0"/>
              <a:t> </a:t>
            </a:r>
            <a:r>
              <a:rPr lang="ru-RU" dirty="0" err="1"/>
              <a:t>Метапредметные</a:t>
            </a:r>
            <a:r>
              <a:rPr lang="ru-RU" dirty="0"/>
              <a:t> результаты, формированию которых </a:t>
            </a:r>
            <a:r>
              <a:rPr lang="ru-RU" dirty="0" smtClean="0"/>
              <a:t>способствует изучение </a:t>
            </a:r>
            <a:r>
              <a:rPr lang="ru-RU" dirty="0"/>
              <a:t>данного учебного предмета, раскрывающие и </a:t>
            </a:r>
            <a:r>
              <a:rPr lang="ru-RU" dirty="0" smtClean="0"/>
              <a:t>конкретизирующие содержание </a:t>
            </a:r>
            <a:r>
              <a:rPr lang="ru-RU" dirty="0"/>
              <a:t>Приложения №___ к основной образовательной программе </a:t>
            </a:r>
            <a:r>
              <a:rPr lang="ru-RU" dirty="0" smtClean="0"/>
              <a:t>основного   общего </a:t>
            </a:r>
            <a:r>
              <a:rPr lang="ru-RU" dirty="0"/>
              <a:t>образования.</a:t>
            </a:r>
            <a:endParaRPr lang="ru-RU" u="sng" dirty="0" smtClean="0"/>
          </a:p>
          <a:p>
            <a:pPr>
              <a:buNone/>
            </a:pPr>
            <a:endParaRPr lang="ru-RU" u="sn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u="sng" dirty="0" smtClean="0"/>
              <a:t>Предметные результаты</a:t>
            </a:r>
            <a:br>
              <a:rPr lang="ru-RU" sz="2000" b="1" u="sng" dirty="0" smtClean="0"/>
            </a:br>
            <a:r>
              <a:rPr lang="ru-RU" sz="2000" dirty="0" smtClean="0"/>
              <a:t>Предметные результаты освоения учебного предмета ,раскрывающие и конкретизирующие содержание Приложения №___ к основной образовательной программе основного общего образования.</a:t>
            </a:r>
            <a:br>
              <a:rPr lang="ru-RU" sz="2000" dirty="0" smtClean="0"/>
            </a:br>
            <a:r>
              <a:rPr lang="ru-RU" sz="2000" dirty="0" smtClean="0"/>
              <a:t>(</a:t>
            </a:r>
            <a:r>
              <a:rPr lang="ru-RU" sz="1800" dirty="0" smtClean="0"/>
              <a:t>Возможный </a:t>
            </a:r>
            <a:r>
              <a:rPr lang="ru-RU" sz="1800" dirty="0"/>
              <a:t>вариант представления </a:t>
            </a:r>
            <a:r>
              <a:rPr lang="ru-RU" sz="1800" dirty="0" smtClean="0"/>
              <a:t>информации)</a:t>
            </a:r>
            <a:r>
              <a:rPr lang="ru-RU" sz="2000" u="sng" dirty="0" smtClean="0"/>
              <a:t/>
            </a:r>
            <a:br>
              <a:rPr lang="ru-RU" sz="2000" u="sng" dirty="0" smtClean="0"/>
            </a:b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№ модуля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Предметный результат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Кол-во лет</a:t>
                      </a:r>
                    </a:p>
                    <a:p>
                      <a:r>
                        <a:rPr lang="ru-RU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 освоение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Классы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Подлежит ли</a:t>
                      </a:r>
                    </a:p>
                    <a:p>
                      <a:r>
                        <a:rPr lang="ru-RU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промежуточной</a:t>
                      </a:r>
                    </a:p>
                    <a:p>
                      <a:r>
                        <a:rPr lang="ru-RU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аттестации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r>
                        <a:rPr lang="en-US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I. </a:t>
                      </a:r>
                      <a:r>
                        <a:rPr lang="ru-RU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Учащийся научится: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 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….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….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да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r>
                        <a:rPr lang="ru-RU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II. Учащийся получит возможность научиться: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 1</a:t>
                      </a:r>
                      <a:endParaRPr lang="ru-RU" sz="2400" dirty="0" smtClean="0"/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….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….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да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Содержание учебного предмета</a:t>
            </a:r>
            <a:br>
              <a:rPr lang="ru-RU" b="1" dirty="0" smtClean="0"/>
            </a:br>
            <a:r>
              <a:rPr lang="ru-RU" sz="2700" dirty="0" smtClean="0"/>
              <a:t>(Возможный </a:t>
            </a:r>
            <a:r>
              <a:rPr lang="ru-RU" sz="2700" dirty="0"/>
              <a:t>вариант представления </a:t>
            </a:r>
            <a:r>
              <a:rPr lang="ru-RU" sz="2700" dirty="0" smtClean="0"/>
              <a:t>информации)</a:t>
            </a:r>
            <a:endParaRPr lang="ru-RU" sz="27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I. Название раздела 1 (при необходимости деления на крупные разделы)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Название учебного модуля 1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1.1. Тема 1</a:t>
                      </a:r>
                    </a:p>
                    <a:p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Элементы содержания образования (согласно Приложению № ___)</a:t>
                      </a:r>
                    </a:p>
                    <a:p>
                      <a:r>
                        <a:rPr lang="ru-RU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1.2. Тема 2</a:t>
                      </a:r>
                    </a:p>
                    <a:p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Элементы содержания образования (согласно Приложению № ___)</a:t>
                      </a:r>
                    </a:p>
                    <a:p>
                      <a:r>
                        <a:rPr lang="ru-RU" sz="2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1.3. Тема …</a:t>
                      </a:r>
                    </a:p>
                    <a:p>
                      <a:r>
                        <a:rPr lang="ru-RU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Элементы содержания образования (согласно Приложению № ___)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1114</Words>
  <Application>Microsoft Office PowerPoint</Application>
  <PresentationFormat>Экран (4:3)</PresentationFormat>
  <Paragraphs>186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Конструктор программ учебных предметов</vt:lpstr>
      <vt:lpstr>СТРУКТУРА ПРОГРАММЫ</vt:lpstr>
      <vt:lpstr>Пояснительная записка</vt:lpstr>
      <vt:lpstr>Слайд 4</vt:lpstr>
      <vt:lpstr>Общая характеристика учебного предмета</vt:lpstr>
      <vt:lpstr>Место учебного предмета в учебном плане</vt:lpstr>
      <vt:lpstr>Личностные, метапредметные и предметные результаты освоения  учебного предмета </vt:lpstr>
      <vt:lpstr>Предметные результаты Предметные результаты освоения учебного предмета ,раскрывающие и конкретизирующие содержание Приложения №___ к основной образовательной программе основного общего образования. (Возможный вариант представления информации) </vt:lpstr>
      <vt:lpstr>Содержание учебного предмета (Возможный вариант представления информации)</vt:lpstr>
      <vt:lpstr>Тематическое планирование  (Возможный вариант представления информации)  </vt:lpstr>
      <vt:lpstr>Характеристика деятельности учащихся</vt:lpstr>
      <vt:lpstr>Учебно-методическое и материально-техническое обеспечение образовательного процесса </vt:lpstr>
      <vt:lpstr> (Возможный вариант представления информации)  </vt:lpstr>
      <vt:lpstr>Материально-техническое обеспечение (Возможный вариант представления информации)</vt:lpstr>
      <vt:lpstr>Основные электронные образовательные ресурсы, применяемые в изучении предмета  В разделе указываются применяемые в ходе изучения данного предмета электронные образовательные ресурсы, Интернет-ресурсы, системы дистанционного тестирования и др., позволяющие реализовать технологии электронного обучения.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Конструктор программ учебных предметов</dc:title>
  <dc:creator>Шишенко</dc:creator>
  <cp:lastModifiedBy>И.П. Воронова</cp:lastModifiedBy>
  <cp:revision>9</cp:revision>
  <dcterms:created xsi:type="dcterms:W3CDTF">2015-02-04T07:55:23Z</dcterms:created>
  <dcterms:modified xsi:type="dcterms:W3CDTF">2015-02-24T05:24:42Z</dcterms:modified>
</cp:coreProperties>
</file>