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7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классы 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00B050"/>
              </a:solidFill>
            </c:spPr>
          </c:dPt>
          <c:dPt>
            <c:idx val="10"/>
            <c:spPr>
              <a:solidFill>
                <a:srgbClr val="00B050"/>
              </a:solidFill>
            </c:spPr>
          </c:dPt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2011-2012 уч.г.</c:v>
                </c:pt>
                <c:pt idx="1">
                  <c:v>2012-2013 уч.г.</c:v>
                </c:pt>
                <c:pt idx="2">
                  <c:v>2013-2014 уч.г.</c:v>
                </c:pt>
                <c:pt idx="3">
                  <c:v>2014-2015 уч.г.</c:v>
                </c:pt>
                <c:pt idx="4">
                  <c:v>2015-2016 уч.г.</c:v>
                </c:pt>
                <c:pt idx="5">
                  <c:v>2016-2017 уч.г.</c:v>
                </c:pt>
                <c:pt idx="6">
                  <c:v>2017-2018 уч.г.</c:v>
                </c:pt>
                <c:pt idx="7">
                  <c:v>2018-2019 уч.г.</c:v>
                </c:pt>
                <c:pt idx="8">
                  <c:v>2019-2020 уч.г.</c:v>
                </c:pt>
                <c:pt idx="9">
                  <c:v>2020-2021 уч.г.</c:v>
                </c:pt>
                <c:pt idx="10">
                  <c:v>2021-2022 уч.г.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val>
        </c:ser>
        <c:dLbls/>
        <c:axId val="72348800"/>
        <c:axId val="72350336"/>
      </c:barChart>
      <c:catAx>
        <c:axId val="72348800"/>
        <c:scaling>
          <c:orientation val="minMax"/>
        </c:scaling>
        <c:axPos val="l"/>
        <c:minorGridlines/>
        <c:tickLblPos val="nextTo"/>
        <c:crossAx val="72350336"/>
        <c:crosses val="autoZero"/>
        <c:auto val="1"/>
        <c:lblAlgn val="ctr"/>
        <c:lblOffset val="100"/>
      </c:catAx>
      <c:valAx>
        <c:axId val="72350336"/>
        <c:scaling>
          <c:orientation val="minMax"/>
        </c:scaling>
        <c:axPos val="b"/>
        <c:majorGridlines/>
        <c:numFmt formatCode="General" sourceLinked="1"/>
        <c:tickLblPos val="nextTo"/>
        <c:crossAx val="723488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70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51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82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190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4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847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7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021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675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7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401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CA56A-3997-445A-84D3-33DCE638F264}" type="datetimeFigureOut">
              <a:rPr lang="ru-RU" smtClean="0"/>
              <a:pPr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05339-1CA6-4CA9-A05A-56FE1C59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08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metodist@rambler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ru/db/portal/obschee/" TargetMode="External"/><Relationship Id="rId2" Type="http://schemas.openxmlformats.org/officeDocument/2006/relationships/hyperlink" Target="http://www.niro.nn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gosreestr.ru/node/53" TargetMode="External"/><Relationship Id="rId5" Type="http://schemas.openxmlformats.org/officeDocument/2006/relationships/hyperlink" Target="http://pedsovet.org/forum/forum51.html" TargetMode="External"/><Relationship Id="rId4" Type="http://schemas.openxmlformats.org/officeDocument/2006/relationships/hyperlink" Target="http://pedsovet.org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osreest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ПРОЕКТИРОВАНИЕ ОБРАЗОВАТЕЛЬНОЙ ПРОГРАММЫ ОСНОВНОГО ОБЩЕГО ОБРАЗОВАНИЯ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МКУ «Информационно-методический центр»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Школьнова А.Ю.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E-mail:  </a:t>
            </a:r>
            <a:r>
              <a:rPr lang="en-US" sz="2000" b="1" dirty="0" smtClean="0">
                <a:solidFill>
                  <a:schemeClr val="tx1"/>
                </a:solidFill>
                <a:hlinkClick r:id="rId2"/>
              </a:rPr>
              <a:t>1metodist@rambler.ru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Тел.: (831)675-22-36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3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Требования к результатам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- внешняя и внутренняя оценка;</a:t>
            </a:r>
          </a:p>
          <a:p>
            <a:r>
              <a:rPr lang="ru-RU" b="1" dirty="0" smtClean="0"/>
              <a:t>- стартовое, текущее (формирующее) и итоговое оценивание;</a:t>
            </a:r>
          </a:p>
          <a:p>
            <a:r>
              <a:rPr lang="ru-RU" b="1" dirty="0" smtClean="0"/>
              <a:t>- оценка личностных, </a:t>
            </a:r>
            <a:r>
              <a:rPr lang="ru-RU" b="1" dirty="0" err="1" smtClean="0"/>
              <a:t>метапредметных</a:t>
            </a:r>
            <a:r>
              <a:rPr lang="ru-RU" b="1" dirty="0" smtClean="0"/>
              <a:t> и предметных результатов;</a:t>
            </a:r>
          </a:p>
          <a:p>
            <a:r>
              <a:rPr lang="ru-RU" b="1" dirty="0" smtClean="0"/>
              <a:t>- оценка базового уровня образовательных результатов – «выпускник научится», повышенного уровня (особо мотивированные и способные обучающиеся) – «выпускник получит возможность научиться», индивидуальных достижений (</a:t>
            </a:r>
            <a:r>
              <a:rPr lang="ru-RU" b="1" dirty="0" err="1" smtClean="0"/>
              <a:t>ипсативная</a:t>
            </a:r>
            <a:r>
              <a:rPr lang="ru-RU" b="1" dirty="0" smtClean="0"/>
              <a:t> оценка) – </a:t>
            </a:r>
            <a:r>
              <a:rPr lang="ru-RU" b="1" dirty="0" err="1" smtClean="0"/>
              <a:t>портфолио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Требования к структуре основной образовательной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программы основного общего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Приказом министерства образования и науки РФ </a:t>
            </a:r>
            <a:r>
              <a:rPr lang="ru-RU" sz="2400" b="1" dirty="0" smtClean="0"/>
              <a:t>от 17 декабря 2010 г. № 1897</a:t>
            </a:r>
            <a:r>
              <a:rPr lang="ru-RU" sz="2400" dirty="0" smtClean="0"/>
              <a:t>   </a:t>
            </a:r>
          </a:p>
          <a:p>
            <a:pPr>
              <a:buNone/>
            </a:pPr>
            <a:r>
              <a:rPr lang="ru-RU" sz="2400" dirty="0" smtClean="0"/>
              <a:t>Основная образовательная программа основного общего образования реализуется  образовательным учреждением через </a:t>
            </a:r>
            <a:r>
              <a:rPr lang="ru-RU" sz="2400" b="1" dirty="0" smtClean="0"/>
              <a:t>урочную и внеурочную деятельность.</a:t>
            </a:r>
          </a:p>
          <a:p>
            <a:pPr>
              <a:buNone/>
            </a:pPr>
            <a:r>
              <a:rPr lang="ru-RU" sz="2400" dirty="0" smtClean="0"/>
              <a:t>Основная образовательная программа основного общего образования должна   содержать три раздела: </a:t>
            </a:r>
          </a:p>
          <a:p>
            <a:r>
              <a:rPr lang="ru-RU" sz="2400" b="1" dirty="0" smtClean="0"/>
              <a:t>целевой, </a:t>
            </a:r>
          </a:p>
          <a:p>
            <a:r>
              <a:rPr lang="ru-RU" sz="2400" b="1" dirty="0" smtClean="0"/>
              <a:t>содержательный ,</a:t>
            </a:r>
          </a:p>
          <a:p>
            <a:r>
              <a:rPr lang="ru-RU" sz="2400" b="1" dirty="0" smtClean="0"/>
              <a:t>организационный.</a:t>
            </a:r>
            <a:endParaRPr lang="ru-RU" sz="2400" dirty="0" smtClean="0"/>
          </a:p>
          <a:p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ЦЕЛЕВОЙ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(определяет общее назначение, цели, задачи и планируемые  результаты реализации ОП ООО, способы определения достижения этих целей и результатов)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t">
              <a:buNone/>
            </a:pPr>
            <a:r>
              <a:rPr lang="ru-RU" sz="2000" b="1" u="sng" dirty="0" smtClean="0"/>
              <a:t>Пояснительная  записка</a:t>
            </a:r>
          </a:p>
          <a:p>
            <a:pPr fontAlgn="t"/>
            <a:r>
              <a:rPr lang="ru-RU" sz="2000" b="1" dirty="0" smtClean="0"/>
              <a:t>Должна раскрыть методологические основания определения структуры и содержания планируемых результатов освоения ОП ООО</a:t>
            </a:r>
          </a:p>
          <a:p>
            <a:pPr fontAlgn="t">
              <a:buNone/>
            </a:pPr>
            <a:r>
              <a:rPr lang="ru-RU" sz="2000" b="1" u="sng" dirty="0" smtClean="0"/>
              <a:t>Планируемые результаты</a:t>
            </a:r>
          </a:p>
          <a:p>
            <a:r>
              <a:rPr lang="ru-RU" sz="2000" b="1" dirty="0" smtClean="0"/>
              <a:t>Должны: 1) обеспечивать связь между требованиями ФГОС образовательным процессом и системой оценки результатов освоения ОП; 2) являться содержательной и </a:t>
            </a:r>
            <a:r>
              <a:rPr lang="ru-RU" sz="2000" b="1" dirty="0" err="1" smtClean="0"/>
              <a:t>критериальной</a:t>
            </a:r>
            <a:r>
              <a:rPr lang="ru-RU" sz="2000" b="1" dirty="0" smtClean="0"/>
              <a:t> основой для разработки  содержательного раздела и системы оценки</a:t>
            </a:r>
            <a:endParaRPr lang="ru-RU" sz="2000" dirty="0" smtClean="0"/>
          </a:p>
          <a:p>
            <a:pPr fontAlgn="t">
              <a:buNone/>
            </a:pPr>
            <a:r>
              <a:rPr lang="ru-RU" sz="2000" b="1" u="sng" dirty="0" smtClean="0"/>
              <a:t>Система оценки планируемых результатов освоения ОП ООО</a:t>
            </a:r>
          </a:p>
          <a:p>
            <a:r>
              <a:rPr lang="ru-RU" sz="2000" b="1" dirty="0" smtClean="0"/>
              <a:t>Должна: 1) закреплять основные направления и цели оценочной деятельности, описание объекта и содержание оценки, критерии, процедуры и состав инструментария оценивания, формы представления результатов, условия и границы применения системы оценки; 2) реализовывать комплексный, </a:t>
            </a:r>
            <a:r>
              <a:rPr lang="ru-RU" sz="2000" b="1" dirty="0" err="1" smtClean="0"/>
              <a:t>критериальный</a:t>
            </a:r>
            <a:r>
              <a:rPr lang="ru-RU" sz="2000" b="1" dirty="0" smtClean="0"/>
              <a:t> и уровневый подходы к оценке; 3) обеспечивать оценку динамики индивидуальных достижений; 4) предусматривать использование разнообразных методов и форм оценки, взаимно дополняющих друг друга </a:t>
            </a:r>
          </a:p>
          <a:p>
            <a:pPr fontAlgn="t">
              <a:buNone/>
            </a:pPr>
            <a:endParaRPr lang="ru-RU" sz="2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СОДЕРЖАТЕЛЬНЫЙ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 (определяет общее содержание ООО и включает образовательные программы, ориентированные на достижение  личностных, предметных и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метапредметных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результатов)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>
              <a:buNone/>
            </a:pPr>
            <a:r>
              <a:rPr lang="ru-RU" sz="1800" b="1" u="sng" dirty="0" smtClean="0"/>
              <a:t>Программа развития универсальных учебных действий </a:t>
            </a:r>
          </a:p>
          <a:p>
            <a:r>
              <a:rPr lang="ru-RU" sz="1800" b="1" dirty="0" smtClean="0"/>
              <a:t>Должна 1) быть направлена на реализацию системно – деятельностного подхода; 2) формирование у обучающихся основ культуры исследовательской и проектной деятельности; 3) на формирование и развитие ИКТ - компетентности</a:t>
            </a:r>
          </a:p>
          <a:p>
            <a:pPr fontAlgn="t">
              <a:buNone/>
            </a:pPr>
            <a:r>
              <a:rPr lang="ru-RU" sz="1800" b="1" u="sng" dirty="0" smtClean="0"/>
              <a:t>Программы отдельных учебных предметов</a:t>
            </a:r>
          </a:p>
          <a:p>
            <a:r>
              <a:rPr lang="ru-RU" sz="1800" b="1" dirty="0" smtClean="0"/>
              <a:t>Должны обеспечивать достижение планируемых результатов ОП ООО</a:t>
            </a:r>
            <a:endParaRPr lang="ru-RU" sz="1800" dirty="0" smtClean="0"/>
          </a:p>
          <a:p>
            <a:pPr fontAlgn="t">
              <a:buNone/>
            </a:pPr>
            <a:r>
              <a:rPr lang="ru-RU" sz="1800" b="1" u="sng" dirty="0" smtClean="0"/>
              <a:t>Программа воспитания и социализации </a:t>
            </a:r>
          </a:p>
          <a:p>
            <a:r>
              <a:rPr lang="ru-RU" sz="1800" b="1" dirty="0" smtClean="0"/>
              <a:t>Должна: 1) быть построена на основе базовых национальных ценностей российского общества; 2) быть направлена на освоение обучающимися социального опыта, формирование готовности обучающихся к выбору направления своей профессиональной деятельности, формирование и развитие знаний, установок, личностных ориентиров и норм здорового и безопасного образа жизни и экологической культуры</a:t>
            </a:r>
          </a:p>
          <a:p>
            <a:pPr>
              <a:buNone/>
            </a:pPr>
            <a:r>
              <a:rPr lang="ru-RU" sz="1800" b="1" u="sng" dirty="0" smtClean="0"/>
              <a:t>Программа коррекционной работы</a:t>
            </a:r>
          </a:p>
          <a:p>
            <a:r>
              <a:rPr lang="ru-RU" sz="1800" b="1" dirty="0" smtClean="0"/>
              <a:t>Должна быть направлена на коррекцию недостатков психического и (или) физического развития детей с ограниченными возможностями здоровья, преодоление трудностей в освоении ООП ООО, оказание помощи и поддержки детям данной категории</a:t>
            </a:r>
          </a:p>
          <a:p>
            <a:endParaRPr lang="ru-RU" sz="1800" b="1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ОРГАНИЗАЦИОННЫЙ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(определяет общие рамки организации образовательного процесса, а также механизм реализации компонентов образовательной программы)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ru-RU" sz="1800" b="1" u="sng" dirty="0" smtClean="0"/>
              <a:t>Учебный план основного общего образования</a:t>
            </a:r>
          </a:p>
          <a:p>
            <a:r>
              <a:rPr lang="ru-RU" sz="1800" b="1" dirty="0" smtClean="0"/>
              <a:t>Определяет общий объём нагрузки и максимальный объём аудиторной нагрузки обучающихся, состав и структуру обязательных предметных областей по классам (годам обучения). 70%-30%</a:t>
            </a:r>
          </a:p>
          <a:p>
            <a:pPr fontAlgn="t">
              <a:buNone/>
            </a:pPr>
            <a:r>
              <a:rPr lang="ru-RU" sz="1800" b="1" u="sng" dirty="0" smtClean="0"/>
              <a:t>Система условий реализации образовательной программы </a:t>
            </a:r>
          </a:p>
          <a:p>
            <a:r>
              <a:rPr lang="ru-RU" sz="1800" b="1" dirty="0" smtClean="0"/>
              <a:t>Должна  включать характеристику имеющихся условий и обосновывать  необходимость их изменений для реализации ОП ООО, представлять механизмы достижения целевых ориентиров, формирования системы условий, контроля результативности и эффективности реализации ОП</a:t>
            </a:r>
          </a:p>
          <a:p>
            <a:endParaRPr lang="ru-RU" sz="1800" b="1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организуется по направлениям развития личности: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духовно-нравственное,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физкультурно-спортивное и оздоровительное,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социальное,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err="1" smtClean="0"/>
              <a:t>общеинтеллектуальное</a:t>
            </a:r>
            <a:r>
              <a:rPr lang="ru-RU" b="1" dirty="0" smtClean="0"/>
              <a:t>,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общекультурное.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Программа воспитания и социализации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должна быть построена на основе базовых национальных ценностей российского общества, таких, как патриотизм, социальная солидарность, гражданственность, семья, здоровье, труд и творчество, наука, традиционные религии России, искусство, природа, человечество, и направлена на развитие и воспитание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укоренённого в духовных и культурных традициях многонационального народа России.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Программа коррекционной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направлена на коррекцию недостатков психического и (или) физического развития детей с ограниченными возможностями здоровья, преодоление трудностей в освоении основной образовательной программы основного общего образования, оказание помощи и поддержки детям данной категории.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Психолого-педагогическое сопровождение учебного процесса</a:t>
            </a:r>
            <a:br>
              <a:rPr lang="ru-RU" sz="2800" b="1" dirty="0"/>
            </a:br>
            <a:r>
              <a:rPr lang="ru-RU" sz="2800" b="1" dirty="0"/>
              <a:t>при введении ФГОС ООО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Задача психолого-педагогического сопровождения при переходе со ступени</a:t>
            </a:r>
          </a:p>
          <a:p>
            <a:pPr marL="0" indent="0">
              <a:buNone/>
            </a:pPr>
            <a:r>
              <a:rPr lang="ru-RU" sz="2000" dirty="0"/>
              <a:t>начального образования на основную ступень предполагает работу по </a:t>
            </a:r>
            <a:r>
              <a:rPr lang="ru-RU" sz="2000" dirty="0" smtClean="0"/>
              <a:t>следующим   направлениям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помощь </a:t>
            </a:r>
            <a:r>
              <a:rPr lang="ru-RU" sz="2000" dirty="0"/>
              <a:t>учащимся в решении актуальных вопросов развития, обучения,</a:t>
            </a:r>
          </a:p>
          <a:p>
            <a:pPr marL="0" indent="0">
              <a:buNone/>
            </a:pPr>
            <a:r>
              <a:rPr lang="ru-RU" sz="2000" dirty="0"/>
              <a:t>социализации;</a:t>
            </a:r>
          </a:p>
          <a:p>
            <a:r>
              <a:rPr lang="ru-RU" sz="2000" dirty="0" smtClean="0"/>
              <a:t>создание </a:t>
            </a:r>
            <a:r>
              <a:rPr lang="ru-RU" sz="2000" dirty="0"/>
              <a:t>эмоционально благополучной образовательной среды;</a:t>
            </a:r>
          </a:p>
          <a:p>
            <a:r>
              <a:rPr lang="ru-RU" sz="2000" dirty="0" smtClean="0"/>
              <a:t>создание </a:t>
            </a:r>
            <a:r>
              <a:rPr lang="ru-RU" sz="2000" dirty="0"/>
              <a:t>условий для раскрытия потенциальных возможностей школьников;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развитие психолого-педагогической компетентности всех участников</a:t>
            </a:r>
          </a:p>
          <a:p>
            <a:pPr marL="0" indent="0">
              <a:buNone/>
            </a:pPr>
            <a:r>
              <a:rPr lang="ru-RU" sz="2000" dirty="0"/>
              <a:t>образовательного процесса.</a:t>
            </a:r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0410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введением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целенаправленная, специально организованная деятельность, которая обеспечивает перевод образовательного учреждения на новый уровень функционирования и развития. Основные задачи, которые должны быть решены при организации введения ФГОС в образовательном учреждении, направлены на обеспечение нормативно-правовых, финансово-экономических, кадровых, материально-технических, организационных и других условий достижения результатов освоения основной образовательной программы  основного общего образования (План-график подготовки ОО к введению ФГОС на ступени ООО).Прилагается.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Введение Федеральных государственных образовательных стандартов второго поколения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 2010 году приказом президента РФ была утверждена национальная образовательная инициатива «Наша новая школа». Её основные направления:</a:t>
            </a:r>
          </a:p>
          <a:p>
            <a:pPr>
              <a:buNone/>
            </a:pPr>
            <a:r>
              <a:rPr lang="ru-RU" dirty="0" smtClean="0"/>
              <a:t>1. Переход на новые образовательные стандарты</a:t>
            </a:r>
          </a:p>
          <a:p>
            <a:pPr>
              <a:buNone/>
            </a:pPr>
            <a:r>
              <a:rPr lang="ru-RU" dirty="0" smtClean="0"/>
              <a:t>2. Развитие системы поддержки талантливых детей</a:t>
            </a:r>
          </a:p>
          <a:p>
            <a:pPr>
              <a:buNone/>
            </a:pPr>
            <a:r>
              <a:rPr lang="ru-RU" dirty="0" smtClean="0"/>
              <a:t>3. Развитие учительского потенциала</a:t>
            </a:r>
          </a:p>
          <a:p>
            <a:pPr>
              <a:buNone/>
            </a:pPr>
            <a:r>
              <a:rPr lang="ru-RU" dirty="0" smtClean="0"/>
              <a:t>4. Изменение инфраструктуры школьной сети</a:t>
            </a:r>
          </a:p>
          <a:p>
            <a:pPr>
              <a:buNone/>
            </a:pPr>
            <a:r>
              <a:rPr lang="ru-RU" dirty="0" smtClean="0"/>
              <a:t>5. Сохранение и укрепление здоровья школьников </a:t>
            </a:r>
          </a:p>
          <a:p>
            <a:pPr>
              <a:buNone/>
            </a:pPr>
            <a:r>
              <a:rPr lang="ru-RU" dirty="0" smtClean="0"/>
              <a:t>6. Расширение  самостоятельности школ</a:t>
            </a:r>
          </a:p>
          <a:p>
            <a:pPr marL="0" indent="0">
              <a:buNone/>
            </a:pPr>
            <a:r>
              <a:rPr lang="ru-RU" dirty="0" smtClean="0"/>
              <a:t>С 2011 года в рамках реализации национальной образовательной инициативы «Наша новая школа» осуществлен переход начальной школы на стандарты второго поколения.</a:t>
            </a:r>
          </a:p>
          <a:p>
            <a:pPr>
              <a:buNone/>
            </a:pPr>
            <a:r>
              <a:rPr lang="ru-RU" b="1" dirty="0" smtClean="0"/>
              <a:t>С 2015 года </a:t>
            </a:r>
            <a:r>
              <a:rPr lang="ru-RU" dirty="0" smtClean="0"/>
              <a:t>переход основной школы на стандарты второго поколения.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87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Критерии готовности образовательного учреждения к реализации ФГОС ООО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1800" dirty="0"/>
              <a:t>•	разработана и утверждена основная образовательная программа основного общего</a:t>
            </a:r>
          </a:p>
          <a:p>
            <a:pPr marL="0" indent="0">
              <a:buNone/>
            </a:pPr>
            <a:r>
              <a:rPr lang="ru-RU" sz="1800" dirty="0"/>
              <a:t>образования образовательного учреждения, включая часть, формируемую участниками образовательного процесса;</a:t>
            </a:r>
          </a:p>
          <a:p>
            <a:pPr marL="0" indent="0">
              <a:buNone/>
            </a:pPr>
            <a:r>
              <a:rPr lang="ru-RU" sz="1800" dirty="0"/>
              <a:t>•	осуществлено повышение квалификации педагогических работников учреждения по проблеме реализации  образовательного стандарта;</a:t>
            </a:r>
          </a:p>
          <a:p>
            <a:pPr marL="0" indent="0">
              <a:buNone/>
            </a:pPr>
            <a:r>
              <a:rPr lang="ru-RU" sz="1800" dirty="0"/>
              <a:t>•	разработан план методической работы, обеспечивающей </a:t>
            </a:r>
            <a:r>
              <a:rPr lang="ru-RU" sz="1800" dirty="0" smtClean="0"/>
              <a:t>сопровождение реализации </a:t>
            </a:r>
            <a:r>
              <a:rPr lang="ru-RU" sz="1800" dirty="0"/>
              <a:t>ФГОС ООО;</a:t>
            </a:r>
          </a:p>
          <a:p>
            <a:pPr marL="0" indent="0">
              <a:buNone/>
            </a:pPr>
            <a:r>
              <a:rPr lang="ru-RU" sz="1800" dirty="0"/>
              <a:t>•	устав образовательного учреждения, его локальные акты (положения, инструкции и т.д.) приведены в соответствие с требованиями ФГОС ООО (цели образовательного </a:t>
            </a:r>
            <a:r>
              <a:rPr lang="ru-RU" sz="1800" dirty="0" smtClean="0"/>
              <a:t>процесса ,</a:t>
            </a:r>
            <a:r>
              <a:rPr lang="ru-RU" sz="1800" dirty="0"/>
              <a:t>режим занятий, компетенция органов государственно-общественного управления и т.п.);</a:t>
            </a:r>
          </a:p>
          <a:p>
            <a:pPr marL="0" indent="0">
              <a:buNone/>
            </a:pPr>
            <a:r>
              <a:rPr lang="ru-RU" sz="1800" dirty="0"/>
              <a:t>•	определен список учебников и учебных пособий, используемых в образовательном</a:t>
            </a:r>
          </a:p>
          <a:p>
            <a:pPr marL="0" indent="0">
              <a:buNone/>
            </a:pPr>
            <a:r>
              <a:rPr lang="ru-RU" sz="1800" dirty="0"/>
              <a:t>процессе в соответствии с ФГОС общего образования;</a:t>
            </a:r>
          </a:p>
          <a:p>
            <a:pPr marL="0" indent="0">
              <a:buNone/>
            </a:pPr>
            <a:r>
              <a:rPr lang="ru-RU" sz="1800" dirty="0"/>
              <a:t>•	разработаны локальные акты, регламентирующих установление заработной платы</a:t>
            </a:r>
          </a:p>
          <a:p>
            <a:pPr marL="0" indent="0">
              <a:buNone/>
            </a:pPr>
            <a:r>
              <a:rPr lang="ru-RU" sz="1800" dirty="0"/>
              <a:t>работников образовательного учреждения, в том числе стимулирующих надбавок </a:t>
            </a:r>
            <a:r>
              <a:rPr lang="ru-RU" sz="1800" dirty="0" smtClean="0"/>
              <a:t>и доплат</a:t>
            </a:r>
            <a:r>
              <a:rPr lang="ru-RU" sz="1800" dirty="0"/>
              <a:t>, порядка и размеров премирования в соответствии с новой системой </a:t>
            </a:r>
            <a:r>
              <a:rPr lang="ru-RU" sz="1800" dirty="0" smtClean="0"/>
              <a:t>оплаты труда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•	обеспечено психолого-педагогическое сопровождение реализации ООП ООО;</a:t>
            </a:r>
          </a:p>
          <a:p>
            <a:pPr marL="0" indent="0">
              <a:buNone/>
            </a:pPr>
            <a:r>
              <a:rPr lang="ru-RU" sz="1800" dirty="0"/>
              <a:t>определена оптимальная модель организации образовательного процесса, обеспечивающая реализацию внеурочной деятельности обучающихся;</a:t>
            </a:r>
          </a:p>
          <a:p>
            <a:pPr marL="0" indent="0">
              <a:buNone/>
            </a:pPr>
            <a:r>
              <a:rPr lang="ru-RU" sz="1800" dirty="0"/>
              <a:t>•	обеспечены необходимые материально-технические условия реализации ООП ООО;</a:t>
            </a:r>
          </a:p>
          <a:p>
            <a:pPr marL="0" indent="0">
              <a:buNone/>
            </a:pPr>
            <a:r>
              <a:rPr lang="ru-RU" sz="1800" dirty="0"/>
              <a:t>•	создана информационно-образовательная среда образовательного учреждения;</a:t>
            </a:r>
          </a:p>
          <a:p>
            <a:pPr marL="0" indent="0">
              <a:buNone/>
            </a:pPr>
            <a:r>
              <a:rPr lang="ru-RU" sz="1800" dirty="0"/>
              <a:t>•	обеспечена преемственность в реализации ФГОС НОО и ФГОС ООО.</a:t>
            </a:r>
          </a:p>
          <a:p>
            <a:endParaRPr lang="ru-RU" sz="1800" dirty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Интернет – источники для работы по составлению технологической карты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ОП ООО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www.niro.nnov.ru</a:t>
            </a:r>
            <a:endParaRPr lang="ru-RU" dirty="0" smtClean="0"/>
          </a:p>
          <a:p>
            <a:r>
              <a:rPr lang="ru-RU" dirty="0" err="1" smtClean="0"/>
              <a:t>edu.crowdexpert.ru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http://www.edu.ru/db/portal/obschee/</a:t>
            </a:r>
            <a:r>
              <a:rPr lang="ru-RU" dirty="0" smtClean="0"/>
              <a:t>  </a:t>
            </a:r>
          </a:p>
          <a:p>
            <a:pPr fontAlgn="base" hangingPunct="0"/>
            <a:r>
              <a:rPr lang="ru-RU" u="sng" dirty="0" smtClean="0">
                <a:hlinkClick r:id="rId4"/>
              </a:rPr>
              <a:t>http://</a:t>
            </a:r>
            <a:r>
              <a:rPr lang="ru-RU" u="sng" dirty="0" smtClean="0">
                <a:hlinkClick r:id="rId4"/>
              </a:rPr>
              <a:t>pedsovet.org</a:t>
            </a:r>
            <a:r>
              <a:rPr lang="ru-RU" u="sng" dirty="0" smtClean="0"/>
              <a:t>, </a:t>
            </a:r>
            <a:r>
              <a:rPr lang="ru-RU" u="sng" dirty="0" smtClean="0">
                <a:hlinkClick r:id="rId5"/>
              </a:rPr>
              <a:t>http</a:t>
            </a:r>
            <a:r>
              <a:rPr lang="ru-RU" u="sng" dirty="0" smtClean="0">
                <a:hlinkClick r:id="rId5"/>
              </a:rPr>
              <a:t>://pedsovet.org/forum/forum51.html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 hangingPunct="0"/>
            <a:r>
              <a:rPr lang="ru-RU" u="sng" dirty="0" smtClean="0">
                <a:hlinkClick r:id="rId6"/>
              </a:rPr>
              <a:t>http://fgosreestr.ru/node/53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 hangingPunct="0"/>
            <a:r>
              <a:rPr lang="ru-RU" smtClean="0"/>
              <a:t>http://www.resobr.ru/sistema-edu/</a:t>
            </a:r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Как отметила первый заместитель министра образования и науки Российской Федерации Наталья Третьяк, примерные основные образовательные программы в срок </a:t>
            </a:r>
            <a:r>
              <a:rPr lang="ru-RU" sz="3600" dirty="0" smtClean="0">
                <a:solidFill>
                  <a:srgbClr val="FF0000"/>
                </a:solidFill>
              </a:rPr>
              <a:t>до 1 апреля 2015 года </a:t>
            </a:r>
            <a:r>
              <a:rPr lang="ru-RU" sz="3600" dirty="0" smtClean="0"/>
              <a:t>будут размещены в реестре примерных образовательных программ (</a:t>
            </a:r>
            <a:r>
              <a:rPr lang="en-US" sz="3600" dirty="0" smtClean="0">
                <a:hlinkClick r:id="rId2"/>
              </a:rPr>
              <a:t>www.fgosreestr.ru</a:t>
            </a:r>
            <a:r>
              <a:rPr lang="en-US" sz="3600" dirty="0" smtClean="0"/>
              <a:t>) </a:t>
            </a:r>
            <a:r>
              <a:rPr lang="ru-RU" sz="3600" dirty="0" smtClean="0"/>
              <a:t>и опубликованы на официальном сайте Минобрнауки России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7927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Введение федерального государственного стандарта общего образования</a:t>
            </a:r>
            <a:endParaRPr lang="ru-RU" sz="3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1805173"/>
              </p:ext>
            </p:extLst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0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Примерный перечень нормативных документов образовательного учреждения, обеспечивающих нормативно-правовые условия реализации основной</a:t>
            </a:r>
            <a:r>
              <a:rPr lang="ru-RU" sz="2000" b="1" dirty="0"/>
              <a:t> </a:t>
            </a:r>
            <a:r>
              <a:rPr lang="ru-RU" sz="2000" b="1" dirty="0" smtClean="0"/>
              <a:t>образовательной программы, соответствующие требованиям ФГОС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1.	</a:t>
            </a:r>
            <a:r>
              <a:rPr lang="ru-RU" sz="3600" dirty="0" smtClean="0"/>
              <a:t>Конституция Российской Федерации</a:t>
            </a:r>
          </a:p>
          <a:p>
            <a:pPr marL="0" indent="0">
              <a:buNone/>
            </a:pPr>
            <a:r>
              <a:rPr lang="ru-RU" sz="3600" dirty="0" smtClean="0"/>
              <a:t>2.	Конвенция ООН о правах ребёнка, принятая 20 ноября 1989г. (Сборник международных договоров СССР, 1993, </a:t>
            </a:r>
            <a:r>
              <a:rPr lang="ru-RU" sz="3600" dirty="0" err="1" smtClean="0"/>
              <a:t>вып</a:t>
            </a:r>
            <a:r>
              <a:rPr lang="ru-RU" sz="3600" dirty="0" smtClean="0"/>
              <a:t>. 46)</a:t>
            </a:r>
          </a:p>
          <a:p>
            <a:pPr marL="0" indent="0">
              <a:buNone/>
            </a:pPr>
            <a:r>
              <a:rPr lang="ru-RU" sz="3600" dirty="0" smtClean="0"/>
              <a:t>3.	Национальная образовательная инициатива «Наша новая школа», утверждённая Президентом РФ 04.02.2010 № Пр-271</a:t>
            </a:r>
          </a:p>
          <a:p>
            <a:pPr marL="0" indent="0">
              <a:buNone/>
            </a:pPr>
            <a:r>
              <a:rPr lang="ru-RU" sz="3600" dirty="0" smtClean="0"/>
              <a:t>4.	.Трудовой кодекс Российской  Федерации (ТК РФ) от 30.12.2001 N 197-ФЗ– ст.ст.196, 197</a:t>
            </a:r>
          </a:p>
          <a:p>
            <a:pPr marL="0" indent="0">
              <a:buNone/>
            </a:pPr>
            <a:r>
              <a:rPr lang="ru-RU" sz="3600" dirty="0" smtClean="0"/>
              <a:t>5.	Закон «Об образовании в Российской Федерации»  от 29 декабря 2012 года № 273-ФЗ</a:t>
            </a:r>
          </a:p>
          <a:p>
            <a:pPr marL="0" indent="0">
              <a:buNone/>
            </a:pPr>
            <a:r>
              <a:rPr lang="ru-RU" sz="3600" dirty="0" smtClean="0"/>
              <a:t>6.	Федеральный закон от 02.07.2013 № 185- ФЗ «О внесении изменений в отдельные законодательные акты Российской Федерации в связи с принятием Федерального закона "Об образовании в Российской Федерации"» </a:t>
            </a:r>
          </a:p>
          <a:p>
            <a:pPr marL="0" indent="0">
              <a:buNone/>
            </a:pPr>
            <a:r>
              <a:rPr lang="ru-RU" sz="3600" dirty="0" smtClean="0"/>
              <a:t>7.	Федеральный закон от 29.12.2010 N 436-ФЗ (ред. от 28.07.2012) «О защите детей от информации, причиняющей вред их здоровью и развитию»</a:t>
            </a:r>
          </a:p>
          <a:p>
            <a:pPr marL="0" indent="0">
              <a:buNone/>
            </a:pPr>
            <a:r>
              <a:rPr lang="ru-RU" sz="3600" dirty="0" smtClean="0"/>
              <a:t>8.	Федеральный закон от 27.07.2010 г. №210-ФЗ "Об организации предоставления государственных и муниципальных услуг"</a:t>
            </a:r>
          </a:p>
          <a:p>
            <a:pPr marL="0" indent="0">
              <a:buNone/>
            </a:pPr>
            <a:r>
              <a:rPr lang="ru-RU" sz="3600" dirty="0" smtClean="0"/>
              <a:t>9.	Федеральный закон от 24.08.2008 г. № 124-ФЗ "Об основных гарантиях прав ребенка в Российской Федерации"</a:t>
            </a:r>
          </a:p>
          <a:p>
            <a:pPr marL="0" indent="0">
              <a:buNone/>
            </a:pPr>
            <a:r>
              <a:rPr lang="ru-RU" sz="3600" dirty="0" smtClean="0"/>
              <a:t>10.	Приказ Министерства образования и науки Российской Феде-рации от 07 апреля 2014 г.  № 276 «Об утверждении Порядка проведения аттестации педагогических работников организаций, осуществляющих образовательную деятельность».</a:t>
            </a:r>
          </a:p>
          <a:p>
            <a:pPr marL="0" indent="0">
              <a:buNone/>
            </a:pPr>
            <a:r>
              <a:rPr lang="ru-RU" sz="3600" dirty="0" smtClean="0"/>
              <a:t>11.	Приказ </a:t>
            </a:r>
            <a:r>
              <a:rPr lang="ru-RU" sz="3600" dirty="0" err="1" smtClean="0"/>
              <a:t>Минздравсоцразвития</a:t>
            </a:r>
            <a:r>
              <a:rPr lang="ru-RU" sz="3600" dirty="0" smtClean="0"/>
              <a:t> России от 5 мая 2008 года № 216н «Об утверждении профессиональных квалификационных групп должностей работников образования».</a:t>
            </a:r>
          </a:p>
          <a:p>
            <a:pPr marL="0" indent="0">
              <a:buNone/>
            </a:pPr>
            <a:r>
              <a:rPr lang="ru-RU" sz="3600" dirty="0" smtClean="0"/>
              <a:t>12.	Единый квалификационный справочник должностей руководителей, специалистов и служащих, утвержденный </a:t>
            </a:r>
            <a:r>
              <a:rPr lang="ru-RU" sz="3600" dirty="0" err="1" smtClean="0"/>
              <a:t>Минздравсоцразвития</a:t>
            </a:r>
            <a:r>
              <a:rPr lang="ru-RU" sz="3600" dirty="0" smtClean="0"/>
              <a:t> России от 26.08.2010 г. № 761н, раздел «Квалификационные характеристики должностей работников образования».</a:t>
            </a:r>
          </a:p>
          <a:p>
            <a:pPr marL="0" indent="0">
              <a:buNone/>
            </a:pPr>
            <a:r>
              <a:rPr lang="ru-RU" sz="3600" dirty="0" smtClean="0"/>
              <a:t>13.	Порядок применения Единого квалификационного справочника должностей руководителей, специалистов и служащих (Утвержден постановлением Минтруда России от 9 февраля 2004 г. с изменениями, внесенными приказом </a:t>
            </a:r>
            <a:r>
              <a:rPr lang="ru-RU" sz="3600" dirty="0" err="1" smtClean="0"/>
              <a:t>Минздравсоцразвития</a:t>
            </a:r>
            <a:r>
              <a:rPr lang="ru-RU" sz="3600" dirty="0" smtClean="0"/>
              <a:t> России от 25 октября 2010 г. № 921н).</a:t>
            </a:r>
          </a:p>
          <a:p>
            <a:pPr marL="0" indent="0">
              <a:buNone/>
            </a:pPr>
            <a:r>
              <a:rPr lang="ru-RU" sz="3600" dirty="0" smtClean="0"/>
              <a:t>14.	Письмо Минобрнауки России от 8 августа 2011 г. № 03-495 "О вступлении в силу приказа </a:t>
            </a:r>
            <a:r>
              <a:rPr lang="ru-RU" sz="3600" dirty="0" err="1" smtClean="0"/>
              <a:t>Минздравсоцразвития</a:t>
            </a:r>
            <a:r>
              <a:rPr lang="ru-RU" sz="3600" dirty="0" smtClean="0"/>
              <a:t> России от 31 мая 2011 г. № 448н" (в приложении - приказ </a:t>
            </a:r>
            <a:r>
              <a:rPr lang="ru-RU" sz="3600" dirty="0" err="1" smtClean="0"/>
              <a:t>Минздравсоцразвития</a:t>
            </a:r>
            <a:r>
              <a:rPr lang="ru-RU" sz="3600" dirty="0" smtClean="0"/>
              <a:t> России от 31 мая 2011 г. № 448н "О внесении изменений в Единый квалификационный справочник должностей руководителей, специалистов и служащих, раздел "Квалификационные характеристики должностей работников образования", зарегистрирован в Минюсте России 1 июля 2011 г., регистрационный номер 21240) </a:t>
            </a:r>
          </a:p>
          <a:p>
            <a:pPr marL="0" indent="0">
              <a:buNone/>
            </a:pPr>
            <a:r>
              <a:rPr lang="ru-RU" sz="3600" dirty="0" smtClean="0"/>
              <a:t>15.	Профессиональный стандарт педагога, утвержденный приказом Минтруда России от 18.10.2013 г. № 544н.</a:t>
            </a:r>
          </a:p>
          <a:p>
            <a:pPr marL="0" indent="0">
              <a:buNone/>
            </a:pPr>
            <a:r>
              <a:rPr lang="ru-RU" sz="3600" dirty="0" smtClean="0"/>
              <a:t>16.	Комплексная программа повышения профессионального уровня педагогических работников общеобразовательных организаций, утвержденная Правительством РФ от 28.05.2014 г. № 3241п-П8.</a:t>
            </a:r>
          </a:p>
          <a:p>
            <a:pPr marL="0" indent="0">
              <a:buNone/>
            </a:pPr>
            <a:r>
              <a:rPr lang="ru-RU" sz="3600" dirty="0" smtClean="0"/>
              <a:t>17.	</a:t>
            </a:r>
            <a:r>
              <a:rPr lang="ru-RU" sz="3600" dirty="0" err="1" smtClean="0"/>
              <a:t>Санитарно</a:t>
            </a:r>
            <a:r>
              <a:rPr lang="ru-RU" sz="3600" dirty="0" smtClean="0"/>
              <a:t> – эпидемиологические требования к условиям и организации обучения в ОУ (с изменениями и дополнениями). </a:t>
            </a:r>
            <a:r>
              <a:rPr lang="ru-RU" sz="3600" dirty="0" err="1" smtClean="0"/>
              <a:t>СанПин</a:t>
            </a:r>
            <a:r>
              <a:rPr lang="ru-RU" sz="3600" dirty="0" smtClean="0"/>
              <a:t> 2.4.2.2821-10. Утверждены постановлением санитарного врача РФ от 29.12.2010 № 189.</a:t>
            </a:r>
          </a:p>
          <a:p>
            <a:pPr marL="0" indent="0">
              <a:buNone/>
            </a:pPr>
            <a:r>
              <a:rPr lang="ru-RU" sz="3600" dirty="0" smtClean="0"/>
              <a:t>18.	Концепция долгосрочного социально-экономического развития Российской Федерации на период до 2020 года (утверждена распоряжением Правительства Российской Федерации от 17 ноября 2008 г. N 1662-р);</a:t>
            </a:r>
          </a:p>
          <a:p>
            <a:pPr marL="0" indent="0">
              <a:buNone/>
            </a:pPr>
            <a:r>
              <a:rPr lang="ru-RU" sz="3600" dirty="0" smtClean="0"/>
              <a:t>19.	Стратегия развития информационного общества в Российской Федерации (утверждена Президентом Российской Федерации 7 февраля 2008 г. N Пр-212);</a:t>
            </a:r>
          </a:p>
          <a:p>
            <a:pPr marL="0" indent="0">
              <a:buNone/>
            </a:pPr>
            <a:r>
              <a:rPr lang="ru-RU" sz="3600" dirty="0" smtClean="0"/>
              <a:t>20.	Стратегия национальной безопасности Российской Федерации до 2020 года (утверждена Указом Президента Российской Федерации 12 мая 2009 г. N 537);</a:t>
            </a:r>
          </a:p>
          <a:p>
            <a:pPr marL="0" indent="0">
              <a:buNone/>
            </a:pPr>
            <a:r>
              <a:rPr lang="ru-RU" sz="3600" dirty="0" smtClean="0"/>
              <a:t>21.	Стратегия инновационного развития Российской Федерации на период до 2020 года (распоряжение Правительства Российской Федерации от 8 декабря 2011 г. N 2227-р);</a:t>
            </a:r>
          </a:p>
          <a:p>
            <a:pPr marL="0" indent="0">
              <a:buNone/>
            </a:pPr>
            <a:r>
              <a:rPr lang="ru-RU" sz="3600" dirty="0" smtClean="0"/>
              <a:t>22.	Стратегия развития физической культуры и спорта в Российской Федерации на период до 2020 года (распоряжение Правительства-Российской Федерации от 7 августа 2009 г. N 1101-р);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788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Примерный перечень нормативных документов образовательного учреждения, обеспечивающих нормативно-правовые условия реализации основной образовательной программы, соответствующие требованиям ФГОС (продолжение)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23.	План действий по модернизации общего образования на 2011 — 2015 годы (утвержден распоряжением Правительства Российской Федерации от 7 сентября 2010 г. N 1507-р «О реализации национальной образовательной инициативы “Наша новая школа”»)</a:t>
            </a:r>
          </a:p>
          <a:p>
            <a:pPr marL="0" indent="0">
              <a:buNone/>
            </a:pPr>
            <a:r>
              <a:rPr lang="ru-RU" dirty="0" smtClean="0"/>
              <a:t>24.	Постановление Правительства Российской Федерации от 5 августа 2013г. N 662 г. "Об осуществлении мониторинга системы образования"</a:t>
            </a:r>
          </a:p>
          <a:p>
            <a:pPr marL="0" indent="0">
              <a:buNone/>
            </a:pPr>
            <a:r>
              <a:rPr lang="ru-RU" dirty="0" smtClean="0"/>
              <a:t>25.	Концепция дополнительного образования и воспитания (Распоряжение Правительства РФ от 04.09.2014 № 1726-р)</a:t>
            </a:r>
          </a:p>
          <a:p>
            <a:pPr marL="0" indent="0">
              <a:buNone/>
            </a:pPr>
            <a:r>
              <a:rPr lang="ru-RU" dirty="0" smtClean="0"/>
              <a:t>26.	Концепция развития математического образования в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27.	(Постановление Правительства РФ – распоряжение от 24. 12. 2013г. № 2506-р)</a:t>
            </a:r>
          </a:p>
          <a:p>
            <a:pPr marL="0" indent="0">
              <a:buNone/>
            </a:pPr>
            <a:r>
              <a:rPr lang="ru-RU" dirty="0" smtClean="0"/>
              <a:t>28.	Концепция Всероссийского физкультурно-спортивного комплекса (Одобрена на совместном заседании Межведомственной комиссии по развитию физической культуры, массового спорта и традиционных видов физической активности Совета при Президенте Российской Федерации по развитию физической культуры и спорта и коллегии Министерства спорта Российской Федерации 26.06.2013 г.)</a:t>
            </a:r>
          </a:p>
          <a:p>
            <a:pPr marL="0" indent="0">
              <a:buNone/>
            </a:pPr>
            <a:r>
              <a:rPr lang="ru-RU" dirty="0" smtClean="0"/>
              <a:t>29.	Федеральная целевая программа развития образования на 2011 — 2015 годы (утверждена постановлением Правительства Российской Федерации от 7 февраля 2011 г. N 61);</a:t>
            </a:r>
          </a:p>
          <a:p>
            <a:pPr marL="0" indent="0">
              <a:buNone/>
            </a:pPr>
            <a:r>
              <a:rPr lang="ru-RU" dirty="0" smtClean="0"/>
              <a:t>30.	Федеральная целевая программа «Русский язык» на 2011 — 2015 годы (утверждена постановлением Правительства Российской Федерации от 20 июня 2011 г. N 492 “О Федеральной целевой программе «Русский язык» на 2011 — 2015 годы);</a:t>
            </a:r>
          </a:p>
          <a:p>
            <a:pPr marL="0" indent="0">
              <a:buNone/>
            </a:pPr>
            <a:r>
              <a:rPr lang="ru-RU" dirty="0" smtClean="0"/>
              <a:t>31.	Указ Президента Российской Федерации от 7 мая 2012 г. N 597 «О мероприятиях по реализации государственной социальной политики»;</a:t>
            </a:r>
          </a:p>
          <a:p>
            <a:pPr marL="0" indent="0">
              <a:buNone/>
            </a:pPr>
            <a:r>
              <a:rPr lang="ru-RU" dirty="0" smtClean="0"/>
              <a:t>32.	Указ Президента Российской Федерации от 7 мая 2012 г. N 599 «О мерах по реализации государственной политики в области образования и науки»;</a:t>
            </a:r>
          </a:p>
          <a:p>
            <a:pPr marL="0" indent="0">
              <a:buNone/>
            </a:pPr>
            <a:r>
              <a:rPr lang="ru-RU" dirty="0" smtClean="0"/>
              <a:t>33.	Указ Президента Российской Федерации от 7 мая 2012 г. N 602 «Об обеспечении межнационального согласия».</a:t>
            </a:r>
          </a:p>
          <a:p>
            <a:pPr marL="0" indent="0">
              <a:buNone/>
            </a:pPr>
            <a:r>
              <a:rPr lang="ru-RU" dirty="0" smtClean="0"/>
              <a:t>34.	</a:t>
            </a:r>
            <a:r>
              <a:rPr lang="ru-RU" b="1" dirty="0" smtClean="0">
                <a:solidFill>
                  <a:srgbClr val="FF0000"/>
                </a:solidFill>
              </a:rPr>
              <a:t>Модельный кодекс профессиональной этики педагогических работников организаций, осуществляющих образовательную деятельность, а также рекомендации по организации мероприятий на принятие и применение Кодекса (Письмо министерства образования и науки РФ от 06.02.2014 № 09-148)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35.	Приказ Минобрнауки России от 17 декабря 2010 года № 1897 "Об утверждении федерального государственного образовательного стандарта основного общего образования»</a:t>
            </a:r>
          </a:p>
          <a:p>
            <a:pPr marL="0" indent="0">
              <a:buNone/>
            </a:pPr>
            <a:r>
              <a:rPr lang="ru-RU" dirty="0" smtClean="0"/>
              <a:t>36.	Федеральный государственный образовательный стандарт начального общего образования, утв. Приказом Минобрнауки России от 06.10.2009 № 373 ,  в ред. приказов от 26 ноября 2010 г. № 1241, от 22 сентября 2011 г. № 2357</a:t>
            </a:r>
          </a:p>
          <a:p>
            <a:pPr marL="0" indent="0">
              <a:buNone/>
            </a:pPr>
            <a:r>
              <a:rPr lang="ru-RU" dirty="0" smtClean="0"/>
              <a:t>37.	Федеральный государственный образовательный стандарт среднего общего образования, утв. Приказом Минобрнауки России от 17.05.2012 № 413</a:t>
            </a:r>
          </a:p>
          <a:p>
            <a:pPr marL="0" indent="0">
              <a:buNone/>
            </a:pPr>
            <a:r>
              <a:rPr lang="ru-RU" dirty="0" smtClean="0"/>
              <a:t>38.	Письмо  Минобрнауки России от 19.04.2011 № 03-255 «О введении федеральных государственных образовательных стандартов общего образования» </a:t>
            </a:r>
          </a:p>
          <a:p>
            <a:pPr marL="0" indent="0">
              <a:buNone/>
            </a:pPr>
            <a:r>
              <a:rPr lang="ru-RU" dirty="0" smtClean="0"/>
              <a:t>39.	Письмо  Минобрнауки России от 12.05.2011 № 03-296 «Об организации внеурочной деятельности при введении Федерального государственного образовательного стандарта общего образования» (Методические материалы по организации внеурочной деятельности в образовательных учреждениях, реализующих общеобразовательные программы начального общего образования)</a:t>
            </a:r>
          </a:p>
          <a:p>
            <a:pPr marL="0" indent="0">
              <a:buNone/>
            </a:pPr>
            <a:r>
              <a:rPr lang="ru-RU" dirty="0" smtClean="0"/>
              <a:t>40.	Письмо Минобрнауки России от 24.11.2011 № МД1552/03  «Об оснащении  общеобразовательных учреждений учебным и учебно-лабораторным оборудованием» (Рекомендации по оснащению общеобразовательных учреждений учебным и учебно-лабораторным оборудованием, необходимым для реализации Федерального государственного образовательного стандарта основного общего образования, организации проектной деятельности, моделирования и технического творчества обучающихся)</a:t>
            </a:r>
          </a:p>
          <a:p>
            <a:pPr marL="0" indent="0">
              <a:buNone/>
            </a:pPr>
            <a:r>
              <a:rPr lang="ru-RU" dirty="0" smtClean="0"/>
              <a:t>41.	Письмо Министерства образования и науки Российской Феде-рации</a:t>
            </a:r>
          </a:p>
          <a:p>
            <a:pPr marL="0" indent="0">
              <a:buNone/>
            </a:pPr>
            <a:r>
              <a:rPr lang="ru-RU" dirty="0" smtClean="0"/>
              <a:t>от 7 июня 2013 г. № ИР-535/07 «О коррекционном и инклюзивном  образовании детей» </a:t>
            </a:r>
          </a:p>
          <a:p>
            <a:pPr marL="0" indent="0">
              <a:buNone/>
            </a:pPr>
            <a:r>
              <a:rPr lang="ru-RU" dirty="0" smtClean="0"/>
              <a:t>42.	Об утверждении федеральных требований к образовательным учреждениям в части охраны здоровья обучающихся, воспитанников "Приказ Министерства образования и науки Российской Федерации (Минобрнауки России) от 28 декабря 2010 г. N 2106 г. Москва</a:t>
            </a:r>
          </a:p>
          <a:p>
            <a:pPr marL="0" indent="0">
              <a:buNone/>
            </a:pPr>
            <a:r>
              <a:rPr lang="ru-RU" dirty="0" smtClean="0"/>
              <a:t>43.	Федеральные требования к образовательным учреждениям в части минимальной оснащенности учебного процесса и оборудования учебных помещений (утверждены приказом Минобрнауки России от 4 октября 2010 г. № 986)</a:t>
            </a:r>
          </a:p>
          <a:p>
            <a:pPr marL="0" indent="0">
              <a:buNone/>
            </a:pPr>
            <a:r>
              <a:rPr lang="ru-RU" dirty="0" smtClean="0"/>
              <a:t>44.	Правила размещения на официальном сайте образовательной организации в информационно-коммуникационной сети "Интернет" и обновления информации об образовательной организации (утверждены Постановлением Правительства РФ № 582 от 10.07.2013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71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Примерный перечень нормативных документов образовательного учреждения, обеспечивающих нормативно-правовые условия реализации основной образовательной программы, соответствующие требованиям ФГОС (продолжение)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45.	Приказ Рособрнадзора от 29.05.2014 г. № 785 "Об утверждении требований к структуре официального сайта образовательной организации в информационно-коммуникационной сети "Интернет" и формату предоставления на нем информации"</a:t>
            </a:r>
          </a:p>
          <a:p>
            <a:pPr marL="0" indent="0">
              <a:buNone/>
            </a:pPr>
            <a:r>
              <a:rPr lang="ru-RU" dirty="0" smtClean="0"/>
              <a:t>46.	Приказ Министерства образования и науки РФ от 30 августа 2013 г. N 1015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образования".</a:t>
            </a:r>
          </a:p>
          <a:p>
            <a:pPr marL="0" indent="0">
              <a:buNone/>
            </a:pPr>
            <a:r>
              <a:rPr lang="ru-RU" dirty="0" smtClean="0"/>
              <a:t>47.	Приказ Минобрнауки России от 09.12.2013 N 1315 "Об утверждении примерной формы договора об образовании по образовательным программам начального общего, основного общего и среднего образования</a:t>
            </a:r>
          </a:p>
          <a:p>
            <a:pPr marL="0" indent="0">
              <a:buNone/>
            </a:pPr>
            <a:r>
              <a:rPr lang="ru-RU" dirty="0" smtClean="0"/>
              <a:t>48.	Приказ Министерства образования и науки РФ от 31 марта 2014 г. №253 "Об утверждении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 (Приложение федеральный перечень учебников на 2014-2015 учебный год)</a:t>
            </a:r>
          </a:p>
          <a:p>
            <a:pPr marL="0" indent="0">
              <a:buNone/>
            </a:pPr>
            <a:r>
              <a:rPr lang="ru-RU" dirty="0" smtClean="0"/>
              <a:t>49.	Приказ Министерства образования и науки РФ от 22 января 2014 г. N 32 "Об утверждении Порядка приема граждан на обучение по образовательным программам начального общего, основного общего и среднего общего образования"</a:t>
            </a:r>
          </a:p>
          <a:p>
            <a:pPr marL="0" indent="0">
              <a:buNone/>
            </a:pPr>
            <a:r>
              <a:rPr lang="ru-RU" dirty="0" smtClean="0"/>
              <a:t>50.	Приказ Министерства образования и науки Российской Феде-рации (Минобрнауки России) от 9 января 2014 г. N 2 г. Москва «"Об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программ".</a:t>
            </a:r>
          </a:p>
          <a:p>
            <a:pPr marL="0" indent="0">
              <a:buNone/>
            </a:pPr>
            <a:r>
              <a:rPr lang="ru-RU" dirty="0" smtClean="0"/>
              <a:t>51.	Письмо министерства образования Нижегородской области от 31.05.2012 № 316-01-52-1807/12 «О  резолюции всероссийского семинара-совещания по вопросам введения ФГОС общего образования».</a:t>
            </a:r>
          </a:p>
          <a:p>
            <a:pPr marL="0" indent="0">
              <a:buNone/>
            </a:pPr>
            <a:r>
              <a:rPr lang="ru-RU" dirty="0" smtClean="0"/>
              <a:t>52.	Письмо министерства образования Нижегородской области от 30.03.2012 № 316-01-52-931/12 «О мониторинге введения федеральных государственных образовательных стандартов общего образования».</a:t>
            </a:r>
          </a:p>
          <a:p>
            <a:pPr marL="0" indent="0">
              <a:buNone/>
            </a:pPr>
            <a:r>
              <a:rPr lang="ru-RU" dirty="0" smtClean="0"/>
              <a:t>53.	Письмо министерства образования Нижегородской области от 03.10.2011 № 316-01-52-4365/11 «О мониторинге введения федеральных государственных образовательных стандартов общего образования».</a:t>
            </a:r>
          </a:p>
          <a:p>
            <a:pPr marL="0" indent="0">
              <a:buNone/>
            </a:pPr>
            <a:r>
              <a:rPr lang="ru-RU" dirty="0" smtClean="0"/>
              <a:t>54.	Письмо министерства образования Нижегородской области от 14.10.2010 № 316-01-52-3958 «Об организации работы по переходу на федеральные государственные образовательные стандарты общего образования».</a:t>
            </a:r>
          </a:p>
          <a:p>
            <a:pPr marL="0" indent="0">
              <a:buNone/>
            </a:pPr>
            <a:r>
              <a:rPr lang="ru-RU" dirty="0" smtClean="0"/>
              <a:t>55.	Приказ от 17.09.2010 г. N 1065 "О внесении изменений в приказ от 11.02.2010 г. N 119".</a:t>
            </a:r>
          </a:p>
          <a:p>
            <a:pPr marL="0" indent="0">
              <a:buNone/>
            </a:pPr>
            <a:r>
              <a:rPr lang="ru-RU" dirty="0" smtClean="0"/>
              <a:t>56.	Приказ от 18.08.2010 г. N 954 "О внесении изменений в приказ от 27.02.2010 г. N 180".</a:t>
            </a:r>
          </a:p>
          <a:p>
            <a:pPr marL="0" indent="0">
              <a:buNone/>
            </a:pPr>
            <a:r>
              <a:rPr lang="ru-RU" dirty="0" smtClean="0"/>
              <a:t>57.	План  реализации национальной  образовательной инициативы "Наша новая школа" на период  2010 – 2015 годов. Утвержден распоряжением Правительства Нижегородской области от 21 июля 2010 года № 1445-р.</a:t>
            </a:r>
          </a:p>
          <a:p>
            <a:pPr marL="0" indent="0">
              <a:buNone/>
            </a:pPr>
            <a:r>
              <a:rPr lang="ru-RU" dirty="0" smtClean="0"/>
              <a:t>58.	Приказ от 27.02.2010 г. N 180 "О создании рабочей группы по переходу на федеральные государственные образовательные стандарты второго поколения".</a:t>
            </a:r>
          </a:p>
          <a:p>
            <a:pPr marL="0" indent="0">
              <a:buNone/>
            </a:pPr>
            <a:r>
              <a:rPr lang="ru-RU" dirty="0" smtClean="0"/>
              <a:t>59.	Приказ управления образования  «О подготовке к введению Федерального государственного образовательного стандарта начального общего образования»</a:t>
            </a:r>
          </a:p>
          <a:p>
            <a:pPr marL="0" lvl="0" indent="0">
              <a:buNone/>
            </a:pPr>
            <a:r>
              <a:rPr lang="ru-RU" dirty="0" smtClean="0"/>
              <a:t>60.	</a:t>
            </a:r>
            <a:r>
              <a:rPr lang="ru-RU" b="1" dirty="0" smtClean="0">
                <a:solidFill>
                  <a:srgbClr val="FF0000"/>
                </a:solidFill>
              </a:rPr>
              <a:t>Приказ от 25 декабря 2014г. управления образования администрации  «О подготовке к внедрению ФГОС ООО»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61.	Муниципальный план мероприятий по обеспечению внедрения федерального государственного образовательного стандарта основного общего образования.</a:t>
            </a:r>
          </a:p>
          <a:p>
            <a:pPr marL="0" indent="0">
              <a:buNone/>
            </a:pPr>
            <a:r>
              <a:rPr lang="ru-RU" dirty="0" smtClean="0"/>
              <a:t>62.	Приказ об обеспечение учащихся 5-классов (2015-2016 учебный год) учебно-методическими комплексами, соответствующими федеральным государственным образовательным стандартам основного общего образования, за счет субвенции из областного бюджета на осуществление полномочий в области общего образования.</a:t>
            </a:r>
          </a:p>
          <a:p>
            <a:pPr marL="0" indent="0">
              <a:buNone/>
            </a:pPr>
            <a:r>
              <a:rPr lang="ru-RU" dirty="0" smtClean="0"/>
              <a:t>63.	Приказ на закупку учебно-методических комплексов в соответствии с графиком перехода на федеральные государственные образовательные стандарты основного общего образования.</a:t>
            </a:r>
          </a:p>
          <a:p>
            <a:pPr marL="0" indent="0">
              <a:buNone/>
            </a:pPr>
            <a:r>
              <a:rPr lang="ru-RU" dirty="0" smtClean="0"/>
              <a:t>64.		 Приказ об обеспечении методической помощи и осуществление контроля за разработкой ООП основного общего образования руководителями общеобразовательных учреждений.</a:t>
            </a:r>
          </a:p>
          <a:p>
            <a:pPr marL="0" indent="0">
              <a:buNone/>
            </a:pPr>
            <a:r>
              <a:rPr lang="ru-RU" dirty="0" smtClean="0"/>
              <a:t>65.	Перспективного план - график повышения квалификации педагогических работников ОУ района.</a:t>
            </a:r>
          </a:p>
          <a:p>
            <a:pPr marL="0" indent="0">
              <a:buNone/>
            </a:pPr>
            <a:r>
              <a:rPr lang="ru-RU" dirty="0" smtClean="0"/>
              <a:t>66.		Информирование родителей и общественности о ходе подготовки к введению ФГОС с использованием ресурсов сайта управления образования администрации и СМИ.</a:t>
            </a:r>
          </a:p>
          <a:p>
            <a:pPr marL="0" indent="0">
              <a:buNone/>
            </a:pPr>
            <a:r>
              <a:rPr lang="ru-RU" dirty="0" smtClean="0"/>
              <a:t>67.		Организация творческих групп педагогов, совета родителей по проблемам введения ФГОС основного общего образования.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70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Примерный перечень нормативных документов образовательной  организации,</a:t>
            </a:r>
            <a:br>
              <a:rPr lang="ru-RU" sz="1600" b="1" dirty="0" smtClean="0"/>
            </a:br>
            <a:r>
              <a:rPr lang="ru-RU" sz="1600" b="1" dirty="0" smtClean="0"/>
              <a:t>обеспечивающих нормативно-правовые условия реализации основной образовательной программы, соответствующие требованиям ФГОС ООО</a:t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200" dirty="0" smtClean="0"/>
              <a:t>1.	Протокол заседания органа самоуправления общеобразовательного учреждения (Совета, Управляющего совета и др.), на котором принято решение о введении ФГОС ООО в ОУ. Рекомендуется согласование протокола с учредителем ОУ.</a:t>
            </a:r>
          </a:p>
          <a:p>
            <a:pPr marL="0" indent="0">
              <a:buNone/>
            </a:pPr>
            <a:r>
              <a:rPr lang="ru-RU" sz="1200" dirty="0" smtClean="0"/>
              <a:t>2.	Приказ «О распределении обязанностей по разработке проекта модернизированной образовательной системы основного общего образования»</a:t>
            </a:r>
          </a:p>
          <a:p>
            <a:pPr marL="0" indent="0">
              <a:buNone/>
            </a:pPr>
            <a:r>
              <a:rPr lang="ru-RU" sz="1200" dirty="0" smtClean="0"/>
              <a:t>3.	Приказ «О создании и полномочиях рабочей группы по введению ФГОС ООО».</a:t>
            </a:r>
          </a:p>
          <a:p>
            <a:pPr marL="0" indent="0">
              <a:buNone/>
            </a:pPr>
            <a:r>
              <a:rPr lang="ru-RU" sz="1200" dirty="0" smtClean="0"/>
              <a:t>4.	Приказ «О создании и полномочиях Совета по введению ФГОС нового поколения ООО»</a:t>
            </a:r>
          </a:p>
          <a:p>
            <a:pPr marL="0" indent="0">
              <a:buNone/>
            </a:pPr>
            <a:r>
              <a:rPr lang="ru-RU" sz="1200" dirty="0" smtClean="0"/>
              <a:t>5.	Приказ «Об утверждении проекта и плана-графика введения ФГОС нового поколения основного общего образования».</a:t>
            </a:r>
          </a:p>
          <a:p>
            <a:pPr marL="0" indent="0">
              <a:buNone/>
            </a:pPr>
            <a:r>
              <a:rPr lang="ru-RU" sz="1200" dirty="0" smtClean="0"/>
              <a:t>6.	Приказ «Об утверждении ООП ООО ОУ».</a:t>
            </a:r>
          </a:p>
          <a:p>
            <a:pPr marL="0" indent="0">
              <a:buNone/>
            </a:pPr>
            <a:r>
              <a:rPr lang="ru-RU" sz="1200" dirty="0" smtClean="0"/>
              <a:t>7.	Приказ «Об утверждении годового календарного учебного графика».</a:t>
            </a:r>
          </a:p>
          <a:p>
            <a:pPr marL="0" indent="0">
              <a:buNone/>
            </a:pPr>
            <a:r>
              <a:rPr lang="ru-RU" sz="1200" dirty="0" smtClean="0"/>
              <a:t>8.	Приказ «Об утверждении программ внеурочной деятельности». </a:t>
            </a:r>
          </a:p>
          <a:p>
            <a:pPr marL="0" indent="0">
              <a:buNone/>
            </a:pPr>
            <a:r>
              <a:rPr lang="ru-RU" sz="1200" dirty="0" smtClean="0"/>
              <a:t>9.	Приказ «Об утверждении рабочих программ учебных курсов, предметов, дисциплин (модулей)». </a:t>
            </a:r>
          </a:p>
          <a:p>
            <a:pPr marL="0" indent="0">
              <a:buNone/>
            </a:pPr>
            <a:r>
              <a:rPr lang="ru-RU" sz="1200" dirty="0" smtClean="0"/>
              <a:t>10.	Приказ «Об утверждении списка учебников и учебных пособий, допущенных к использованию в образовательном процессе ОУ».</a:t>
            </a:r>
          </a:p>
          <a:p>
            <a:pPr marL="0" indent="0">
              <a:buNone/>
            </a:pPr>
            <a:r>
              <a:rPr lang="ru-RU" sz="1200" dirty="0" smtClean="0"/>
              <a:t>11.	Проект модернизации образовательной системы основного общего образования (вторая ступень) в соответствии с ФГОС нового поколения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12.	План-график введения ФГОС нового поколения основного общего образования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13.	Положение о системе контроля и мониторинга введения ФГОС ООО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14.	Положение о рабочей группе по введению ФГОС ООО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15.	План деятельности рабочей группы по разработке основной образовательной программы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16.	Положение о Совете по введению ФГОС ООО (см. приложение).</a:t>
            </a:r>
          </a:p>
          <a:p>
            <a:pPr marL="0" indent="0">
              <a:buNone/>
            </a:pPr>
            <a:r>
              <a:rPr lang="ru-RU" sz="1200" dirty="0" smtClean="0"/>
              <a:t>17.	План </a:t>
            </a:r>
            <a:r>
              <a:rPr lang="ru-RU" sz="1200" dirty="0" err="1" smtClean="0"/>
              <a:t>внутришкольного</a:t>
            </a:r>
            <a:r>
              <a:rPr lang="ru-RU" sz="1200" dirty="0" smtClean="0"/>
              <a:t> контроля с определением направлений контроля по реализации ФГОС ООО образовательного учреждения (в структуре плана учебно-воспитательной работы ОУ).</a:t>
            </a:r>
          </a:p>
          <a:p>
            <a:pPr marL="0" indent="0">
              <a:buNone/>
            </a:pPr>
            <a:r>
              <a:rPr lang="ru-RU" sz="1200" dirty="0" smtClean="0"/>
              <a:t>18.	Основная образовательная программа (далее ООП) ООО (вторая ступень) образовательного учреждения, рассмотренная и принятая на заседании органа самоуправления ОУ и утвержденная директором ОУ.</a:t>
            </a:r>
          </a:p>
          <a:p>
            <a:pPr marL="0" indent="0">
              <a:buNone/>
            </a:pPr>
            <a:r>
              <a:rPr lang="ru-RU" sz="1200" dirty="0" smtClean="0"/>
              <a:t>19.	Рабочие программы учебных курсов, предметов, дисциплин (модулей) (приложение к ООП ООО школы). </a:t>
            </a:r>
          </a:p>
          <a:p>
            <a:pPr marL="0" indent="0">
              <a:buNone/>
            </a:pPr>
            <a:r>
              <a:rPr lang="ru-RU" sz="1200" dirty="0" smtClean="0"/>
              <a:t>20.	Программы внеурочной деятельности (приложение к ООП основного общего образования ОУ).</a:t>
            </a:r>
          </a:p>
          <a:p>
            <a:pPr marL="0" indent="0">
              <a:buNone/>
            </a:pPr>
            <a:r>
              <a:rPr lang="ru-RU" sz="1200" dirty="0" smtClean="0"/>
              <a:t>21.	Список учебников в соответствии с утвержденными федеральными перечнями учебников и учебных пособий, допущенных к использованию в образовательном процессе образовательного учреждения (приложение к приказу). </a:t>
            </a:r>
          </a:p>
          <a:p>
            <a:pPr marL="0" indent="0">
              <a:buNone/>
            </a:pPr>
            <a:r>
              <a:rPr lang="ru-RU" sz="1200" dirty="0" smtClean="0"/>
              <a:t>22.	Договоры с учреждениями дополнительного образования детей и (или) физическими лицами по реализации направлений внеурочной деятельности</a:t>
            </a:r>
          </a:p>
          <a:p>
            <a:pPr marL="0" indent="0"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81224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Примерный перечень нормативных документов образовательной организации,</a:t>
            </a:r>
            <a:br>
              <a:rPr lang="ru-RU" sz="1600" b="1" dirty="0" smtClean="0"/>
            </a:br>
            <a:r>
              <a:rPr lang="ru-RU" sz="1600" b="1" dirty="0" smtClean="0"/>
              <a:t>обеспечивающих нормативно-правовые условия реализации основной образовательной программы, соответствующие требованиям ФГОС ООО (продолжение)</a:t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1200" dirty="0" smtClean="0"/>
              <a:t>23.	</a:t>
            </a:r>
            <a:r>
              <a:rPr lang="ru-RU" sz="1300" dirty="0" smtClean="0"/>
              <a:t>Договор о сотрудничестве ОУ с родителями (законными представителями) обучающихся о предоставлении основного общего образования. </a:t>
            </a:r>
          </a:p>
          <a:p>
            <a:pPr marL="0" indent="0">
              <a:buNone/>
            </a:pPr>
            <a:r>
              <a:rPr lang="ru-RU" sz="1300" dirty="0" smtClean="0"/>
              <a:t>24.	Устав ОУ с внесенными изменениями в соответствии с законодательством Российской Федерации в области образования, связанными с внедрением ФГОС ООО.</a:t>
            </a:r>
          </a:p>
          <a:p>
            <a:pPr marL="0" indent="0">
              <a:buNone/>
            </a:pPr>
            <a:r>
              <a:rPr lang="ru-RU" sz="1300" dirty="0" smtClean="0"/>
              <a:t>Финансово-экономическое обеспечение внедрения федерального государственного образовательного стандарта основного общего образования.</a:t>
            </a:r>
          </a:p>
          <a:p>
            <a:pPr marL="0" indent="0">
              <a:buNone/>
            </a:pPr>
            <a:r>
              <a:rPr lang="ru-RU" sz="1300" dirty="0" smtClean="0"/>
              <a:t>25.	Локальные акты, регламентирующие установление заработной платы работников ОУ, в том числе стимулирующие надбавки и доплаты, порядок и размеры премирования в соответствии с НСОТ.</a:t>
            </a:r>
          </a:p>
          <a:p>
            <a:pPr marL="0" indent="0">
              <a:buNone/>
            </a:pPr>
            <a:r>
              <a:rPr lang="ru-RU" sz="1300" dirty="0" smtClean="0"/>
              <a:t>26.	Приказ «Об оплате внеурочной деятельности».</a:t>
            </a:r>
          </a:p>
          <a:p>
            <a:pPr marL="0" indent="0">
              <a:buNone/>
            </a:pPr>
            <a:r>
              <a:rPr lang="ru-RU" sz="1300" dirty="0" smtClean="0"/>
              <a:t>27.	Приказы «Об установлении стимулирующих выплат работникам ОУ» и т.д.</a:t>
            </a:r>
          </a:p>
          <a:p>
            <a:pPr marL="0" indent="0">
              <a:buNone/>
            </a:pPr>
            <a:r>
              <a:rPr lang="ru-RU" sz="1300" dirty="0" smtClean="0"/>
              <a:t>28.	Дополнительные соглашения к трудовому договору с педагогическими работниками (с учетом требований ФГОС).</a:t>
            </a:r>
          </a:p>
          <a:p>
            <a:pPr marL="0" indent="0">
              <a:buNone/>
            </a:pPr>
            <a:r>
              <a:rPr lang="ru-RU" sz="1300" dirty="0" smtClean="0"/>
              <a:t>29.	Локальные акты, регламентирующие привлечение в порядке, установленном законодательством Российской Федерации, дополнительных финансовых средств.</a:t>
            </a:r>
          </a:p>
          <a:p>
            <a:pPr marL="0" indent="0">
              <a:buNone/>
            </a:pPr>
            <a:r>
              <a:rPr lang="ru-RU" sz="1300" dirty="0" smtClean="0"/>
              <a:t>Организационное обеспечение внедрения федерального государственного образовательного стандарта начального общего образования</a:t>
            </a:r>
          </a:p>
          <a:p>
            <a:pPr marL="0" indent="0">
              <a:buNone/>
            </a:pPr>
            <a:r>
              <a:rPr lang="ru-RU" sz="1300" dirty="0" smtClean="0"/>
              <a:t>30.	Модель организации образовательного процесса школы, обеспечивающая реализацию внеурочной деятельности обучающихся.</a:t>
            </a:r>
          </a:p>
          <a:p>
            <a:pPr marL="0" indent="0">
              <a:buNone/>
            </a:pPr>
            <a:r>
              <a:rPr lang="ru-RU" sz="1300" dirty="0" smtClean="0"/>
              <a:t>31.	План методической работы ОУ по введению ФГОС ООО с учетом мероприятий по </a:t>
            </a:r>
            <a:r>
              <a:rPr lang="ru-RU" sz="1300" dirty="0" err="1" smtClean="0"/>
              <a:t>внутришкольному</a:t>
            </a:r>
            <a:r>
              <a:rPr lang="ru-RU" sz="1300" dirty="0" smtClean="0"/>
              <a:t> повышению квалификации учителей с ориентацией на проблемы реализации ФГОС ООО.</a:t>
            </a:r>
          </a:p>
          <a:p>
            <a:pPr marL="0" indent="0">
              <a:buNone/>
            </a:pPr>
            <a:r>
              <a:rPr lang="ru-RU" sz="1300" dirty="0" smtClean="0"/>
              <a:t>Кадровое обеспечение внедрения федерального государственного образовательного стандарта основного общего образования</a:t>
            </a:r>
          </a:p>
          <a:p>
            <a:pPr marL="0" indent="0">
              <a:buNone/>
            </a:pPr>
            <a:r>
              <a:rPr lang="ru-RU" sz="1300" dirty="0" smtClean="0"/>
              <a:t>32.	Приказ «Об утверждении плана-графика (программы) повышения уровня профессиональной квалификации педагогических работников ОУ».</a:t>
            </a:r>
          </a:p>
          <a:p>
            <a:pPr marL="0" indent="0">
              <a:buNone/>
            </a:pPr>
            <a:r>
              <a:rPr lang="ru-RU" sz="1300" dirty="0" smtClean="0"/>
              <a:t>33.	Приказ «Об утверждении должностных инструкций педагогических и руководящих работников ОУ» (учителя, разрабатывающие и реализующие рабочие программы по предметам, курирующий вторую ступень школы заместитель директора по УВР).</a:t>
            </a:r>
          </a:p>
          <a:p>
            <a:pPr marL="0" indent="0">
              <a:buNone/>
            </a:pPr>
            <a:r>
              <a:rPr lang="ru-RU" sz="1300" dirty="0" smtClean="0"/>
              <a:t>34.	Должностные инструкции работников ОУ (в соответствии с требованиями ФГОС ООО и новыми квалификационными характеристиками).</a:t>
            </a:r>
          </a:p>
          <a:p>
            <a:pPr marL="0" indent="0">
              <a:buNone/>
            </a:pPr>
            <a:r>
              <a:rPr lang="ru-RU" sz="1300" dirty="0" smtClean="0"/>
              <a:t>35.	План-график повышения квалификации педагогических и руководящих работников ОУ в связи с реализацией ФГОС ООО.</a:t>
            </a:r>
          </a:p>
          <a:p>
            <a:pPr marL="0" indent="0">
              <a:buNone/>
            </a:pPr>
            <a:r>
              <a:rPr lang="ru-RU" sz="1300" dirty="0" smtClean="0"/>
              <a:t>36.	Информационно-аналитическая справка об укомплектованности ОУ педагогическими кадрами с указанием образовательного ценза, квалификации, квалификационной категории, сведений о повышении квалификации учителей среднего звена школы.</a:t>
            </a:r>
          </a:p>
          <a:p>
            <a:pPr marL="0" indent="0">
              <a:buNone/>
            </a:pPr>
            <a:r>
              <a:rPr lang="ru-RU" sz="1300" dirty="0" smtClean="0"/>
              <a:t>Информационное обеспечение внедрения федерального государственного образовательного стандарта основного общего образования.</a:t>
            </a:r>
          </a:p>
          <a:p>
            <a:pPr marL="0" indent="0">
              <a:buNone/>
            </a:pPr>
            <a:r>
              <a:rPr lang="ru-RU" sz="1300" dirty="0" smtClean="0"/>
              <a:t>37.	Материалы для организованного изучения общественного мнения родителей (законных представителей) обучающихся по вопросам введения ФГОС ООО. Документы, отражающие анализ результатов изучения общественного мнения (анкеты, опросники и др.).</a:t>
            </a:r>
          </a:p>
          <a:p>
            <a:pPr marL="0" indent="0">
              <a:buNone/>
            </a:pPr>
            <a:r>
              <a:rPr lang="ru-RU" sz="1300" dirty="0" smtClean="0"/>
              <a:t>38.	Информация о созданных в ОУ условиях реализации ООП основного общего образования в соответствии с ФГОС ООО, размещенная на официальном сайте ОУ в сети Интернет.</a:t>
            </a:r>
          </a:p>
          <a:p>
            <a:pPr marL="0" indent="0">
              <a:buNone/>
            </a:pPr>
            <a:r>
              <a:rPr lang="ru-RU" sz="1300" dirty="0" smtClean="0"/>
              <a:t>39.	Инструкция по организации делопроизводства (электронного документооборота) в образовательном учреждении.</a:t>
            </a:r>
          </a:p>
          <a:p>
            <a:pPr marL="0" indent="0">
              <a:buNone/>
            </a:pPr>
            <a:r>
              <a:rPr lang="ru-RU" sz="1300" dirty="0" smtClean="0"/>
              <a:t>40.	Соглашения с родителями (законными представителями) обучающихся о персональных данных для ведения электронных дневников и журналов.</a:t>
            </a:r>
          </a:p>
          <a:p>
            <a:pPr marL="0" indent="0">
              <a:buNone/>
            </a:pPr>
            <a:r>
              <a:rPr lang="ru-RU" sz="1300" dirty="0" smtClean="0"/>
              <a:t>41.	Локальные акты, регламентирующие организацию и проведение публичного отчета образовательного учреждения.</a:t>
            </a:r>
          </a:p>
          <a:p>
            <a:pPr marL="0" indent="0">
              <a:buNone/>
            </a:pPr>
            <a:r>
              <a:rPr lang="ru-RU" sz="1300" dirty="0" smtClean="0"/>
              <a:t>42.Материально-техническое обеспечение внедрения федерального государственного образовательного стандарта основного общего образования.</a:t>
            </a:r>
          </a:p>
          <a:p>
            <a:pPr marL="0" indent="0">
              <a:buNone/>
            </a:pPr>
            <a:r>
              <a:rPr lang="ru-RU" sz="1300" dirty="0" smtClean="0"/>
              <a:t>43.	Информационно-аналитическая справка о материально-техническом обеспечении ОУ в соответствии с требованиями ФГОС ООО, санитарными и противопожарными нормами, нормами охраны труда работников ОУ, нормами охраны здоровья обучающихся.</a:t>
            </a:r>
          </a:p>
          <a:p>
            <a:pPr marL="0" indent="0">
              <a:buNone/>
            </a:pPr>
            <a:r>
              <a:rPr lang="ru-RU" sz="1300" dirty="0" smtClean="0"/>
              <a:t>44.	Информационно-аналитическая справка о создании в ОУ информационно-образовательной среды в соответствии с требованиями ФГОС ООО.</a:t>
            </a:r>
          </a:p>
          <a:p>
            <a:pPr marL="0" indent="0">
              <a:buNone/>
            </a:pPr>
            <a:r>
              <a:rPr lang="ru-RU" sz="1300" dirty="0" smtClean="0"/>
              <a:t>45.	Локальные акты, устанавливающие требования к различным объектам инфраструктуры ОУ с учетом требований к минимальной оснащенности учебного процесса (положение о культурно-досуговом центре, информационно-библиотечном центре, физкультурно-оздоровительном центре, учебном или учебно-методическом кабинете и др.)</a:t>
            </a:r>
          </a:p>
          <a:p>
            <a:pPr marL="0" indent="0">
              <a:buNone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xmlns="" val="1634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Особенности введения ФГОС ООО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требованиях к результатам освоения основных образовательных программ;</a:t>
            </a:r>
          </a:p>
          <a:p>
            <a:pPr lvl="0"/>
            <a:r>
              <a:rPr lang="ru-RU" dirty="0" smtClean="0"/>
              <a:t>требованиях к структуре основной образовательной программы основного общего образования;</a:t>
            </a:r>
          </a:p>
          <a:p>
            <a:pPr lvl="0"/>
            <a:r>
              <a:rPr lang="ru-RU" dirty="0" smtClean="0"/>
              <a:t>требования к условиям реализации основной образовательной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85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796</Words>
  <Application>Microsoft Office PowerPoint</Application>
  <PresentationFormat>Экран (4:3)</PresentationFormat>
  <Paragraphs>224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ПРОЕКТИРОВАНИЕ ОБРАЗОВАТЕЛЬНОЙ ПРОГРАММЫ ОСНОВНОГО ОБЩЕГО ОБРАЗОВАНИЯ</vt:lpstr>
      <vt:lpstr>Введение Федеральных государственных образовательных стандартов второго поколения</vt:lpstr>
      <vt:lpstr>Введение федерального государственного стандарта общего образования</vt:lpstr>
      <vt:lpstr>Примерный перечень нормативных документов образовательного учреждения, обеспечивающих нормативно-правовые условия реализации основной образовательной программы, соответствующие требованиям ФГОС</vt:lpstr>
      <vt:lpstr>Примерный перечень нормативных документов образовательного учреждения, обеспечивающих нормативно-правовые условия реализации основной образовательной программы, соответствующие требованиям ФГОС (продолжение)</vt:lpstr>
      <vt:lpstr>Примерный перечень нормативных документов образовательного учреждения, обеспечивающих нормативно-правовые условия реализации основной образовательной программы, соответствующие требованиям ФГОС (продолжение)</vt:lpstr>
      <vt:lpstr>Примерный перечень нормативных документов образовательной  организации, обеспечивающих нормативно-правовые условия реализации основной образовательной программы, соответствующие требованиям ФГОС ООО </vt:lpstr>
      <vt:lpstr>Примерный перечень нормативных документов образовательной организации, обеспечивающих нормативно-правовые условия реализации основной образовательной программы, соответствующие требованиям ФГОС ООО (продолжение) </vt:lpstr>
      <vt:lpstr>Особенности введения ФГОС ООО</vt:lpstr>
      <vt:lpstr>  Требования к результатам   </vt:lpstr>
      <vt:lpstr>Требования к структуре основной образовательной программы основного общего образования </vt:lpstr>
      <vt:lpstr>ЦЕЛЕВОЙ (определяет общее назначение, цели, задачи и планируемые  результаты реализации ОП ООО, способы определения достижения этих целей и результатов)</vt:lpstr>
      <vt:lpstr>СОДЕРЖАТЕЛЬНЫЙ (определяет общее содержание ООО и включает образовательные программы, ориентированные на достижение  личностных, предметных и метапредметных результатов)</vt:lpstr>
      <vt:lpstr> ОРГАНИЗАЦИОННЫЙ (определяет общие рамки организации образовательного процесса, а также механизм реализации компонентов образовательной программы)</vt:lpstr>
      <vt:lpstr>Внеурочная деятельность</vt:lpstr>
      <vt:lpstr>Программа воспитания и социализации</vt:lpstr>
      <vt:lpstr>Программа коррекционной работы</vt:lpstr>
      <vt:lpstr>Психолого-педагогическое сопровождение учебного процесса при введении ФГОС ООО </vt:lpstr>
      <vt:lpstr>Управление введением ФГОС</vt:lpstr>
      <vt:lpstr>Критерии готовности образовательного учреждения к реализации ФГОС ООО</vt:lpstr>
      <vt:lpstr>Интернет – источники для работы по составлению технологической карты  ОП ООО </vt:lpstr>
      <vt:lpstr>Слайд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ОБРАЗОВАТЕЛЬНОЙ ПРОГРАММЫ ОСНОВНОГО ОБЩЕГО ОБРАЗОВАНИЯ</dc:title>
  <dc:creator>User</dc:creator>
  <cp:lastModifiedBy>Шишенко</cp:lastModifiedBy>
  <cp:revision>38</cp:revision>
  <dcterms:created xsi:type="dcterms:W3CDTF">2015-02-02T15:52:06Z</dcterms:created>
  <dcterms:modified xsi:type="dcterms:W3CDTF">2015-02-04T07:44:41Z</dcterms:modified>
</cp:coreProperties>
</file>