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4" r:id="rId9"/>
    <p:sldId id="262" r:id="rId10"/>
    <p:sldId id="263" r:id="rId11"/>
    <p:sldId id="266" r:id="rId12"/>
    <p:sldId id="267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>
        <p:scale>
          <a:sx n="84" d="100"/>
          <a:sy n="84" d="100"/>
        </p:scale>
        <p:origin x="-2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FB906-A543-4253-BF18-B4EC67982735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3256-0CE9-4B6D-AC90-FC033A761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7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3256-0CE9-4B6D-AC90-FC033A761D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08E254-AA66-4A33-A096-774ADF3AE74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7E69E3-72FD-45FD-93F0-E9DF357D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garibolov.ru/images/siteimage/opisanie_vodoemov/opisanie_rek/reka_Volga_kart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В.А.Гусева\Desktop\НОУ 2015\вол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6172200" cy="18943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Роль Волги в жизни человека: от прошлого к настоящему.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000372"/>
            <a:ext cx="6315076" cy="78581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Подготовила ученица 8 класса МБОУ Кишкинской СОШ Сосновская Анна.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2" name="AutoShape 2" descr="Фотография Стрелка из раздела город 1885409 - фото.сайт - Photosight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Нижний Новгород исторический сегодня, Фото Альбсм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57256" cy="580926"/>
          </a:xfrm>
        </p:spPr>
        <p:txBody>
          <a:bodyPr>
            <a:noAutofit/>
          </a:bodyPr>
          <a:lstStyle/>
          <a:p>
            <a:r>
              <a:rPr lang="ru-RU" sz="24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ЭНЕРГОСНАБЖЕНИЕ И ТЕПЛОВОЙ РЕЖИМ </a:t>
            </a:r>
            <a:r>
              <a:rPr lang="ru-RU" sz="2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ВОДОЕМОВ.</a:t>
            </a:r>
            <a:endParaRPr lang="ru-RU" sz="24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72528" cy="492922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Основными  факторами воздействия теплоэлектростанций </a:t>
            </a: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природные водоемы являются выбросы теплоты, следствием которых могут быть: постоянное локальное повышение температуры в водоеме; временное повышение 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температуры</a:t>
            </a: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изменение условий 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ледостава и т.д.</a:t>
            </a:r>
          </a:p>
          <a:p>
            <a:endParaRPr lang="ru-RU" sz="2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sz="1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sz="2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РАЗВИТИЕ ТУРИЗМА И СОХРАНЕНИЕ </a:t>
            </a:r>
            <a:r>
              <a:rPr lang="ru-RU" sz="24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БИОРАЗНООБРАЗИЯ.</a:t>
            </a:r>
            <a:endParaRPr lang="ru-RU" sz="24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4320480" cy="5277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оценкам некоторых специалистов, численность водоплавающих птиц в угодьях, подверженных постоянным </a:t>
            </a:r>
            <a:r>
              <a:rPr lang="ru-RU" dirty="0" smtClean="0"/>
              <a:t>проездам отдыхающих, снижается </a:t>
            </a:r>
            <a:r>
              <a:rPr lang="ru-RU" dirty="0"/>
              <a:t>более чем на 50%. Если и в дальнейшем предлагать всем нашим туристам только этот вид отдыха, то на всех рыбы и дичи может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хватить.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714356"/>
            <a:ext cx="3048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000372"/>
            <a:ext cx="28575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286256"/>
            <a:ext cx="1761604" cy="2348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8811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“ДЕНЬ ВОЛГИ” - СОХРАНИМ ВОЛГУ ВМЕСТЕ!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928670"/>
            <a:ext cx="4000872" cy="570924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“</a:t>
            </a:r>
            <a:r>
              <a:rPr lang="ru-RU" sz="3200" dirty="0"/>
              <a:t>День Волги” - это одно из направлений эколого-просветительской программы “Живая Волга”, которую осуществляет Бюро ЮНЕСКО в Москве в партнерстве с ООО «Кока-Кола ЭйчБиСи Евразия».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055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5010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Живая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Волга.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5184576" cy="5544616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Проект «Живая Волга» способствует созданию условий для объединения усилий государственных и общественных природоохранных организаций в деятельности по изучению и сохранению уникальных экосистем Волжского бассейна</a:t>
            </a:r>
            <a:r>
              <a:rPr lang="ru-RU" i="1" dirty="0" smtClean="0"/>
              <a:t>.  Разработчики </a:t>
            </a:r>
            <a:r>
              <a:rPr lang="ru-RU" i="1" dirty="0"/>
              <a:t>проекта “Живая Волга” уверены, что его реализация подтолкнет людей к активным </a:t>
            </a:r>
            <a:r>
              <a:rPr lang="ru-RU" i="1" dirty="0" smtClean="0"/>
              <a:t>природоохранным </a:t>
            </a:r>
            <a:r>
              <a:rPr lang="ru-RU" i="1" dirty="0"/>
              <a:t>действиям и поможет сохранить одно из главных достояний страны для потомков.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60" y="546025"/>
            <a:ext cx="3453399" cy="3476422"/>
          </a:xfrm>
          <a:prstGeom prst="round2DiagRect">
            <a:avLst>
              <a:gd name="adj1" fmla="val 4510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624066"/>
            <a:ext cx="3635463" cy="195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567642" cy="5259530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Волга была, есть и будет всегда для любого русского человека главной рекой нашей Родины, символом нашей Родины, символом России. </a:t>
            </a:r>
            <a:endParaRPr lang="ru-RU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2910" y="214290"/>
            <a:ext cx="650085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7855107" cy="3796474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anose="05000000000000000000" pitchFamily="2" charset="2"/>
              </a:rPr>
              <a:t>               </a:t>
            </a:r>
            <a:endParaRPr lang="ru-RU" sz="4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1. Алексеев А.И., Николина В.В. География: население и хозяйство России.— 2012г. </a:t>
            </a:r>
          </a:p>
          <a:p>
            <a:r>
              <a:rPr lang="ru-RU" b="1" dirty="0" smtClean="0"/>
              <a:t>2. Медведев А.  </a:t>
            </a:r>
            <a:r>
              <a:rPr lang="ru-RU" b="1" dirty="0" err="1" smtClean="0"/>
              <a:t>Шабуров</a:t>
            </a:r>
            <a:r>
              <a:rPr lang="ru-RU" b="1" dirty="0" smtClean="0"/>
              <a:t> Ю. Москва — Порт пяти морей. 1985. 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Найденко</a:t>
            </a:r>
            <a:r>
              <a:rPr lang="ru-RU" b="1" dirty="0" smtClean="0"/>
              <a:t>. В.В. – Великая Волга. На рубеже тысячелетий. (Н.Н«</a:t>
            </a:r>
            <a:r>
              <a:rPr lang="ru-RU" b="1" dirty="0" err="1" smtClean="0"/>
              <a:t>Промграфика</a:t>
            </a:r>
            <a:r>
              <a:rPr lang="ru-RU" b="1" dirty="0" smtClean="0"/>
              <a:t>» 2003 гг.)</a:t>
            </a:r>
          </a:p>
          <a:p>
            <a:r>
              <a:rPr lang="ru-RU" b="1" dirty="0" smtClean="0"/>
              <a:t>4. Советский энциклопедический словарь. 3-е изд.— 1984. 7. Советская историческая энциклопедия. Т.3.— 1963.</a:t>
            </a:r>
          </a:p>
          <a:p>
            <a:r>
              <a:rPr lang="ru-RU" b="1" dirty="0" smtClean="0"/>
              <a:t>Для подготовки данной работы были использованы материалы с сайта http://www.ed.vseved.ru/ </a:t>
            </a:r>
          </a:p>
          <a:p>
            <a:r>
              <a:rPr lang="en-US" b="1" dirty="0" smtClean="0"/>
              <a:t>http://vikipediya.uz.cm/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9824" y="341739"/>
            <a:ext cx="536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Список литературы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2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329246" cy="65403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Географическое положение.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7929618" cy="535785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800" i="1" dirty="0" smtClean="0"/>
              <a:t>     Волга берёт начало на Валдайской возвышенности (на высоте 229 м), впадает в Каспийское море. </a:t>
            </a:r>
          </a:p>
          <a:p>
            <a:r>
              <a:rPr lang="ru-RU" sz="1800" i="1" dirty="0" smtClean="0"/>
              <a:t>Устье лежит на 28 м ниже уровня моря. Общее падение — 256 м. </a:t>
            </a:r>
          </a:p>
          <a:p>
            <a:pPr algn="r">
              <a:buNone/>
            </a:pPr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600" i="1" dirty="0" smtClean="0"/>
          </a:p>
          <a:p>
            <a:pPr algn="r">
              <a:buNone/>
            </a:pPr>
            <a:endParaRPr lang="ru-RU" sz="1800" i="1" dirty="0" smtClean="0"/>
          </a:p>
          <a:p>
            <a:pPr algn="r">
              <a:buNone/>
            </a:pPr>
            <a:endParaRPr lang="ru-RU" sz="1800" i="1" dirty="0" smtClean="0"/>
          </a:p>
          <a:p>
            <a:pPr algn="r">
              <a:buNone/>
            </a:pPr>
            <a:r>
              <a:rPr lang="ru-RU" sz="1800" i="1" dirty="0" smtClean="0"/>
              <a:t>Бассейн Волги занимает около 1/3 Европейской территории России и простирается от Валдайской и Среднерусской возвышенностей на западе до Урала на востоке. </a:t>
            </a:r>
          </a:p>
        </p:txBody>
      </p:sp>
      <p:pic>
        <p:nvPicPr>
          <p:cNvPr id="57345" name="Picture 1" descr="C:\Users\В.А.Гусева\Desktop\НОУ 2015\22786_329_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238329" cy="2428747"/>
          </a:xfrm>
          <a:prstGeom prst="snip2DiagRect">
            <a:avLst>
              <a:gd name="adj1" fmla="val 1521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та реки Волга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08"/>
            <a:ext cx="3357586" cy="2905128"/>
          </a:xfrm>
          <a:prstGeom prst="snip2DiagRect">
            <a:avLst>
              <a:gd name="adj1" fmla="val 1017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072494" cy="6357958"/>
          </a:xfrm>
        </p:spPr>
        <p:txBody>
          <a:bodyPr>
            <a:normAutofit/>
          </a:bodyPr>
          <a:lstStyle/>
          <a:p>
            <a:pPr algn="r"/>
            <a:endParaRPr lang="ru-RU" sz="1400" i="1" dirty="0" smtClean="0"/>
          </a:p>
          <a:p>
            <a:pPr algn="r"/>
            <a:endParaRPr lang="ru-RU" sz="1400" i="1" dirty="0" smtClean="0"/>
          </a:p>
          <a:p>
            <a:pPr algn="r"/>
            <a:r>
              <a:rPr lang="ru-RU" sz="1400" i="1" dirty="0" smtClean="0"/>
              <a:t>В письменных древнеримских источниках </a:t>
            </a:r>
            <a:r>
              <a:rPr lang="en-US" sz="1400" i="1" dirty="0" smtClean="0"/>
              <a:t>II</a:t>
            </a:r>
            <a:r>
              <a:rPr lang="ru-RU" sz="1400" i="1" dirty="0" smtClean="0"/>
              <a:t>—</a:t>
            </a:r>
            <a:r>
              <a:rPr lang="en-US" sz="1400" i="1" dirty="0" smtClean="0"/>
              <a:t>IV</a:t>
            </a:r>
            <a:r>
              <a:rPr lang="ru-RU" sz="1400" i="1" dirty="0" smtClean="0"/>
              <a:t> веков Волга географически идентифицирована как река Ра — щедрая, в арабских источниках </a:t>
            </a:r>
            <a:r>
              <a:rPr lang="en-US" sz="1400" i="1" dirty="0" smtClean="0"/>
              <a:t>IX</a:t>
            </a:r>
            <a:r>
              <a:rPr lang="ru-RU" sz="1400" i="1" dirty="0" smtClean="0"/>
              <a:t> века именуется Ателью — рекой рек, великой рекой. В самой ранней древнерусской летописи, «Повести временных лет», сказано: «Из того Волоковского леса потечёт Волга на восток и втечёт… в море Хвалисское». 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Географическое положение Волги и её крупных притоков обусловило уже к </a:t>
            </a:r>
            <a:r>
              <a:rPr lang="en-US" sz="1400" i="1" dirty="0" smtClean="0"/>
              <a:t>VIII</a:t>
            </a:r>
            <a:r>
              <a:rPr lang="ru-RU" sz="1400" i="1" dirty="0" smtClean="0"/>
              <a:t> веку её важное значение как торгового пути между Востоком и Западом. 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Исторические сведения: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6321" name="Picture 1" descr="C:\Users\В.А.Гусева\Desktop\НОУ 2015\443017-16c3f5299d1729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708275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76438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3924304" cy="6215106"/>
          </a:xfrm>
        </p:spPr>
        <p:txBody>
          <a:bodyPr numCol="1">
            <a:normAutofit fontScale="25000" lnSpcReduction="20000"/>
          </a:bodyPr>
          <a:lstStyle/>
          <a:p>
            <a:r>
              <a:rPr lang="ru-RU" sz="7200" i="1" dirty="0" smtClean="0"/>
              <a:t>В </a:t>
            </a:r>
            <a:r>
              <a:rPr lang="en-US" sz="7200" i="1" dirty="0" smtClean="0"/>
              <a:t>XIX</a:t>
            </a:r>
            <a:r>
              <a:rPr lang="ru-RU" sz="7200" i="1" dirty="0" smtClean="0"/>
              <a:t> веке происходит значительное развитие Волжского торгового пути после соединения Мариинской речной системой бассейна Волги и Невы (1808)</a:t>
            </a:r>
          </a:p>
          <a:p>
            <a:pPr algn="r">
              <a:buNone/>
            </a:pPr>
            <a:endParaRPr lang="ru-RU" sz="7200" dirty="0" smtClean="0"/>
          </a:p>
          <a:p>
            <a:pPr algn="r">
              <a:buNone/>
            </a:pPr>
            <a:endParaRPr lang="ru-RU" sz="7200" i="1" dirty="0" smtClean="0"/>
          </a:p>
          <a:p>
            <a:pPr algn="r">
              <a:buNone/>
            </a:pPr>
            <a:r>
              <a:rPr lang="ru-RU" sz="7200" i="1" dirty="0" smtClean="0"/>
              <a:t>Восстановление контроля большевиков над Волгой, считается важным переломным моментом Гражданской войны, так контроль над Волгой обеспечивал доступ к хлебным ресурсам и бакинской нефти</a:t>
            </a:r>
            <a:endParaRPr lang="ru-RU" sz="21600" i="1" dirty="0" smtClean="0"/>
          </a:p>
          <a:p>
            <a:pPr>
              <a:buNone/>
            </a:pPr>
            <a:r>
              <a:rPr lang="ru-RU" sz="7200" dirty="0" smtClean="0"/>
              <a:t>   </a:t>
            </a:r>
          </a:p>
          <a:p>
            <a:pPr>
              <a:buNone/>
            </a:pPr>
            <a:r>
              <a:rPr lang="ru-RU" sz="7200" i="1" dirty="0" smtClean="0"/>
              <a:t>    </a:t>
            </a:r>
          </a:p>
          <a:p>
            <a:pPr>
              <a:buNone/>
            </a:pPr>
            <a:endParaRPr lang="ru-RU" sz="7200" i="1" dirty="0" smtClean="0"/>
          </a:p>
          <a:p>
            <a:pPr>
              <a:buNone/>
            </a:pPr>
            <a:r>
              <a:rPr lang="ru-RU" sz="7200" i="1" dirty="0" smtClean="0"/>
              <a:t>                         В период Великой   Отечественной войны 1941—       45 на Волге произошла  крупнейшая Сталинградская   битва. </a:t>
            </a:r>
          </a:p>
          <a:p>
            <a:pPr algn="r"/>
            <a:endParaRPr lang="ru-RU" sz="14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pPr algn="r">
              <a:buNone/>
            </a:pPr>
            <a:endParaRPr lang="ru-RU" sz="7200" dirty="0" smtClean="0"/>
          </a:p>
          <a:p>
            <a:pPr algn="r"/>
            <a:endParaRPr lang="ru-RU" sz="7200" dirty="0" smtClean="0"/>
          </a:p>
          <a:p>
            <a:pPr algn="r"/>
            <a:endParaRPr lang="ru-RU" sz="7200" dirty="0" smtClean="0"/>
          </a:p>
          <a:p>
            <a:pPr algn="r"/>
            <a:endParaRPr lang="ru-RU" sz="7200" dirty="0" smtClean="0"/>
          </a:p>
          <a:p>
            <a:pPr algn="r"/>
            <a:endParaRPr lang="ru-RU" sz="7200" dirty="0" smtClean="0"/>
          </a:p>
          <a:p>
            <a:pPr algn="r"/>
            <a:endParaRPr lang="ru-RU" sz="7200" dirty="0" smtClean="0"/>
          </a:p>
          <a:p>
            <a:pPr algn="r"/>
            <a:endParaRPr lang="ru-RU" sz="7200" dirty="0" smtClean="0"/>
          </a:p>
          <a:p>
            <a:pPr algn="r"/>
            <a:endParaRPr lang="ru-RU" sz="7200" dirty="0" smtClean="0"/>
          </a:p>
        </p:txBody>
      </p:sp>
      <p:pic>
        <p:nvPicPr>
          <p:cNvPr id="55297" name="Picture 1" descr="C:\Users\В.А.Гусева\Desktop\НОУ 2015\336831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7220">
            <a:off x="4897354" y="3578272"/>
            <a:ext cx="346329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5298" name="Picture 2" descr="C:\Users\В.А.Гусева\Desktop\НОУ 2015\364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7197">
            <a:off x="4552744" y="566296"/>
            <a:ext cx="3714651" cy="233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6429396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Сталинградская битва вид с Волги.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85749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Боевые суда Волжской военной флотилии в </a:t>
            </a:r>
            <a:r>
              <a:rPr lang="ru-RU" sz="1200" i="1" dirty="0" err="1" smtClean="0"/>
              <a:t>Царицине</a:t>
            </a:r>
            <a:r>
              <a:rPr lang="ru-RU" sz="1200" i="1" dirty="0" smtClean="0"/>
              <a:t>. 1918 год. </a:t>
            </a:r>
            <a:r>
              <a:rPr lang="ru-RU" sz="1200" b="1" i="1" dirty="0" smtClean="0"/>
              <a:t>Гражданская война.</a:t>
            </a:r>
            <a:endParaRPr lang="ru-RU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643438" cy="157163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От прошлого к настоящему:</a:t>
            </a:r>
            <a:br>
              <a:rPr lang="ru-RU" sz="2000" b="1" i="1" dirty="0" smtClean="0"/>
            </a:br>
            <a:r>
              <a:rPr lang="ru-RU" sz="1600" b="1" i="1" u="sng" dirty="0" smtClean="0"/>
              <a:t>ИСПОЛЬЗОВАНИЕ ПРИРОДНЫХ ВОД </a:t>
            </a:r>
            <a:br>
              <a:rPr lang="ru-RU" sz="1600" b="1" i="1" u="sng" dirty="0" smtClean="0"/>
            </a:br>
            <a:r>
              <a:rPr lang="ru-RU" sz="1600" b="1" i="1" u="sng" dirty="0" smtClean="0"/>
              <a:t>ВОЛЖСКОГО БАССЕЙНА</a:t>
            </a:r>
            <a:br>
              <a:rPr lang="ru-RU" sz="1600" b="1" i="1" u="sng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2066" y="428604"/>
            <a:ext cx="3500462" cy="6072230"/>
          </a:xfrm>
        </p:spPr>
        <p:txBody>
          <a:bodyPr>
            <a:normAutofit fontScale="40000" lnSpcReduction="20000"/>
          </a:bodyPr>
          <a:lstStyle/>
          <a:p>
            <a:endParaRPr lang="ru-RU" sz="1400" dirty="0" smtClean="0"/>
          </a:p>
          <a:p>
            <a:r>
              <a:rPr lang="ru-RU" sz="5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Волга – главная улица страны. Объединяет  Балтийское, Белое , Азовское, Чёрное  моря. </a:t>
            </a:r>
          </a:p>
          <a:p>
            <a:endParaRPr lang="ru-RU" sz="5100" dirty="0" smtClean="0"/>
          </a:p>
          <a:p>
            <a:r>
              <a:rPr lang="ru-RU" sz="5100" dirty="0" smtClean="0"/>
              <a:t>На его территории расположено 444 города, проживает около 57 млн. человек, т.е. свыше 40% населения страны. В настоящее время для нужд различных секторов экономики из Волги забирается более 30 км воды, что составляет почти 12% ее среднегодового расхода. </a:t>
            </a:r>
          </a:p>
          <a:p>
            <a:endParaRPr lang="ru-RU" sz="3500" dirty="0"/>
          </a:p>
        </p:txBody>
      </p:sp>
      <p:pic>
        <p:nvPicPr>
          <p:cNvPr id="54275" name="Picture 3" descr="СК Экспо-Шиппинг осуществляет регулярные речные перевозки гру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429156" cy="514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3783110" cy="251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96204" cy="1000108"/>
          </a:xfrm>
        </p:spPr>
        <p:txBody>
          <a:bodyPr>
            <a:normAutofit fontScale="90000"/>
          </a:bodyPr>
          <a:lstStyle/>
          <a:p>
            <a:r>
              <a:rPr lang="ru-RU" sz="2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ЗАРЕГУЛИРОВАНИЕ СТОКА И ИЗМЕНЕНИЕ  ГИДРОЛОГИЧЕСКОГО РЕЖИМА</a:t>
            </a:r>
            <a:r>
              <a:rPr lang="en-US" sz="2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4215412" cy="4876594"/>
          </a:xfrm>
        </p:spPr>
        <p:txBody>
          <a:bodyPr>
            <a:normAutofit/>
          </a:bodyPr>
          <a:lstStyle/>
          <a:p>
            <a:r>
              <a:rPr lang="ru-RU" sz="2000" i="1" dirty="0"/>
              <a:t>Основное питание Волжского бассейна осуществляется снеговыми (60% годового стока), грунтовыми (30%) и </a:t>
            </a:r>
            <a:r>
              <a:rPr lang="ru-RU" sz="2000" i="1" dirty="0" smtClean="0"/>
              <a:t>дождевыми </a:t>
            </a:r>
            <a:r>
              <a:rPr lang="ru-RU" sz="2000" i="1" dirty="0"/>
              <a:t>(10%) водами</a:t>
            </a:r>
            <a:r>
              <a:rPr lang="ru-RU" sz="2000" i="1" dirty="0" smtClean="0"/>
              <a:t>.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ru-RU" sz="2000" i="1" dirty="0"/>
              <a:t> Около 87% русла Волги зарегулировано каскадом водохранилищ. В течение последних 70 лет в бассейне Волги были построены 716 водохранилищ емкостью более 1 млн. </a:t>
            </a:r>
            <a:r>
              <a:rPr lang="ru-RU" sz="2000" i="1" dirty="0" err="1" smtClean="0"/>
              <a:t>кб.м</a:t>
            </a:r>
            <a:r>
              <a:rPr lang="ru-RU" sz="2000" i="1" dirty="0" smtClean="0"/>
              <a:t> </a:t>
            </a:r>
            <a:r>
              <a:rPr lang="ru-RU" sz="2000" i="1" dirty="0"/>
              <a:t>. </a:t>
            </a:r>
            <a:endParaRPr lang="en-US" sz="2000" i="1" dirty="0" smtClean="0"/>
          </a:p>
          <a:p>
            <a:endParaRPr lang="en-US" sz="1800" i="1" dirty="0" smtClean="0"/>
          </a:p>
          <a:p>
            <a:endParaRPr lang="ru-RU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310">
            <a:off x="4629177" y="3592390"/>
            <a:ext cx="3516263" cy="26353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В.А.Гусева\Desktop\НОУ 2015\iHNHKQC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298438"/>
            <a:ext cx="2214578" cy="1559562"/>
          </a:xfrm>
          <a:prstGeom prst="rect">
            <a:avLst/>
          </a:prstGeom>
          <a:noFill/>
        </p:spPr>
      </p:pic>
      <p:pic>
        <p:nvPicPr>
          <p:cNvPr id="1036" name="Picture 12" descr="C:\Users\В.А.Гусева\Desktop\НОУ 2015\elektroenerge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2857500" cy="1905000"/>
          </a:xfrm>
          <a:prstGeom prst="rect">
            <a:avLst/>
          </a:prstGeom>
          <a:noFill/>
        </p:spPr>
      </p:pic>
      <p:pic>
        <p:nvPicPr>
          <p:cNvPr id="1035" name="Picture 11" descr="C:\Users\В.А.Гусева\Desktop\НОУ 2015\1324524201foto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0"/>
            <a:ext cx="2501101" cy="1718927"/>
          </a:xfrm>
          <a:prstGeom prst="rect">
            <a:avLst/>
          </a:prstGeom>
          <a:noFill/>
        </p:spPr>
      </p:pic>
      <p:pic>
        <p:nvPicPr>
          <p:cNvPr id="1034" name="Picture 10" descr="C:\Users\В.А.Гусева\Desktop\НОУ 2015\npz-minenergo-31-10-2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071678"/>
            <a:ext cx="3214710" cy="2143140"/>
          </a:xfrm>
          <a:prstGeom prst="rect">
            <a:avLst/>
          </a:prstGeom>
          <a:noFill/>
        </p:spPr>
      </p:pic>
      <p:pic>
        <p:nvPicPr>
          <p:cNvPr id="1033" name="Picture 9" descr="C:\Users\В.А.Гусева\Desktop\НОУ 2015\gas_chemical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500306"/>
            <a:ext cx="2714612" cy="1808610"/>
          </a:xfrm>
          <a:prstGeom prst="rect">
            <a:avLst/>
          </a:prstGeom>
          <a:noFill/>
        </p:spPr>
      </p:pic>
      <p:pic>
        <p:nvPicPr>
          <p:cNvPr id="1032" name="Picture 8" descr="C:\Users\В.А.Гусева\Desktop\НОУ 2015\may-posl-vsk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1986" y="4286256"/>
            <a:ext cx="2732014" cy="1928802"/>
          </a:xfrm>
          <a:prstGeom prst="rect">
            <a:avLst/>
          </a:prstGeom>
          <a:noFill/>
        </p:spPr>
      </p:pic>
      <p:pic>
        <p:nvPicPr>
          <p:cNvPr id="1031" name="Picture 7" descr="C:\Users\В.А.Гусева\Desktop\НОУ 2015\097386_5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000372"/>
            <a:ext cx="2413000" cy="1610360"/>
          </a:xfrm>
          <a:prstGeom prst="rect">
            <a:avLst/>
          </a:prstGeom>
          <a:noFill/>
        </p:spPr>
      </p:pic>
      <p:pic>
        <p:nvPicPr>
          <p:cNvPr id="1030" name="Picture 6" descr="C:\Users\В.А.Гусева\Desktop\НОУ 2015\f132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71480"/>
            <a:ext cx="2604707" cy="1693060"/>
          </a:xfrm>
          <a:prstGeom prst="rect">
            <a:avLst/>
          </a:prstGeom>
          <a:noFill/>
        </p:spPr>
      </p:pic>
      <p:pic>
        <p:nvPicPr>
          <p:cNvPr id="1028" name="Picture 4" descr="C:\Users\В.А.Гусева\Desktop\НОУ 2015\0000043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428604"/>
            <a:ext cx="2452673" cy="1839505"/>
          </a:xfrm>
          <a:prstGeom prst="rect">
            <a:avLst/>
          </a:prstGeom>
          <a:noFill/>
        </p:spPr>
      </p:pic>
      <p:pic>
        <p:nvPicPr>
          <p:cNvPr id="1029" name="Picture 5" descr="C:\Users\В.А.Гусева\Desktop\НОУ 2015\iJS5ZZKK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642918"/>
            <a:ext cx="2786046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96204" cy="57150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142852"/>
            <a:ext cx="5857916" cy="4286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Волга – экономическая ось Поволжья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4214818"/>
            <a:ext cx="2857520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Машиностроение (ГАЗ,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ВАЗ,КАМаЗ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357298"/>
            <a:ext cx="264320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Тракторостроение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214818"/>
            <a:ext cx="2571768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Электроэнергетика- на Волге построено 11 ГЭС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1357298"/>
            <a:ext cx="264320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Рыбная промышленность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2643182"/>
            <a:ext cx="2286016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Нефтяная промышленность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2714620"/>
            <a:ext cx="257176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Газовая промышленность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2643182"/>
            <a:ext cx="328614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Нефтеперерабатывающая  промышленность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72264" y="4214818"/>
            <a:ext cx="2357454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Химическая промышленность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1428736"/>
            <a:ext cx="257176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Металлургическая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28926" y="5357826"/>
            <a:ext cx="385765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хозяйство Поволжье дает 20% зерна России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Развитие промышленности и загрязнение природных вод.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357298"/>
            <a:ext cx="4033018" cy="5072074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На </a:t>
            </a:r>
            <a:r>
              <a:rPr lang="ru-RU" dirty="0"/>
              <a:t>долю </a:t>
            </a:r>
            <a:r>
              <a:rPr lang="ru-RU" dirty="0" smtClean="0"/>
              <a:t>предприятий </a:t>
            </a:r>
            <a:r>
              <a:rPr lang="ru-RU" dirty="0"/>
              <a:t>химической, нефтехимической и </a:t>
            </a:r>
            <a:r>
              <a:rPr lang="ru-RU" dirty="0" smtClean="0"/>
              <a:t>нефтеперерабатывающей промышленности приходится </a:t>
            </a:r>
            <a:r>
              <a:rPr lang="ru-RU" dirty="0"/>
              <a:t>42% от общего количества загрязненных </a:t>
            </a:r>
            <a:r>
              <a:rPr lang="ru-RU" dirty="0" smtClean="0"/>
              <a:t>сточных </a:t>
            </a:r>
            <a:r>
              <a:rPr lang="ru-RU" dirty="0"/>
              <a:t>вод в Волжском </a:t>
            </a:r>
            <a:r>
              <a:rPr lang="ru-RU" dirty="0" smtClean="0"/>
              <a:t>бассейне.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938">
            <a:off x="501799" y="1528371"/>
            <a:ext cx="3205793" cy="240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678">
            <a:off x="1456239" y="4738446"/>
            <a:ext cx="2153419" cy="1389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3963" cy="580926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ПРОБЛЕМЫ.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4286280" cy="550072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endParaRPr lang="en-US" sz="1800" dirty="0" smtClean="0"/>
          </a:p>
          <a:p>
            <a:pPr algn="r"/>
            <a:r>
              <a:rPr lang="ru-RU" sz="1800" dirty="0" smtClean="0"/>
              <a:t>Водоёмы сильно загрязнены нефтепродуктами, фенолами, соединениями меди, железа, формальдегидом, органикой.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Отсутствие </a:t>
            </a:r>
            <a:r>
              <a:rPr lang="ru-RU" sz="1800" dirty="0"/>
              <a:t>так называемой “рыбохозяйственной полки” в период нереста и развития молоди негативно отражается на воспроизводстве рыбных ресурсов. </a:t>
            </a:r>
          </a:p>
          <a:p>
            <a:pPr algn="r"/>
            <a:endParaRPr lang="ru-RU" sz="1600" dirty="0" smtClean="0"/>
          </a:p>
          <a:p>
            <a:pPr marL="0" indent="0" algn="r">
              <a:buNone/>
            </a:pPr>
            <a:endParaRPr lang="ru-RU" sz="1600" dirty="0" smtClean="0"/>
          </a:p>
          <a:p>
            <a:pPr algn="r"/>
            <a:r>
              <a:rPr lang="ru-RU" sz="1800" dirty="0" smtClean="0"/>
              <a:t>Проблема </a:t>
            </a:r>
            <a:r>
              <a:rPr lang="ru-RU" sz="1800" dirty="0"/>
              <a:t>качества воды водоемов-охладителей при теплоэлектростанциях, в первую очередь, связана с существенным изменением термического режима этих </a:t>
            </a:r>
            <a:r>
              <a:rPr lang="ru-RU" sz="1800" dirty="0" smtClean="0"/>
              <a:t>водоемов.</a:t>
            </a:r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516">
            <a:off x="4757575" y="3329209"/>
            <a:ext cx="3311187" cy="189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018">
            <a:off x="4845002" y="1018418"/>
            <a:ext cx="3180377" cy="2348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927">
            <a:off x="6690957" y="4941169"/>
            <a:ext cx="1714500" cy="14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660</TotalTime>
  <Words>806</Words>
  <Application>Microsoft Office PowerPoint</Application>
  <PresentationFormat>Экран (4:3)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Роль Волги в жизни человека: от прошлого к настоящему.</vt:lpstr>
      <vt:lpstr>Географическое положение.</vt:lpstr>
      <vt:lpstr> </vt:lpstr>
      <vt:lpstr>Презентация PowerPoint</vt:lpstr>
      <vt:lpstr>От прошлого к настоящему: ИСПОЛЬЗОВАНИЕ ПРИРОДНЫХ ВОД  ВОЛЖСКОГО БАССЕЙНА   </vt:lpstr>
      <vt:lpstr>ЗАРЕГУЛИРОВАНИЕ СТОКА И ИЗМЕНЕНИЕ  ГИДРОЛОГИЧЕСКОГО РЕЖИМА. </vt:lpstr>
      <vt:lpstr>   </vt:lpstr>
      <vt:lpstr>Развитие промышленности и загрязнение природных вод.</vt:lpstr>
      <vt:lpstr>ЭКОЛОГИЧЕСКИЕ ПРОБЛЕМЫ.</vt:lpstr>
      <vt:lpstr>ЭНЕРГОСНАБЖЕНИЕ И ТЕПЛОВОЙ РЕЖИМ ВОДОЕМОВ.</vt:lpstr>
      <vt:lpstr>РАЗВИТИЕ ТУРИЗМА И СОХРАНЕНИЕ БИОРАЗНООБРАЗИЯ.</vt:lpstr>
      <vt:lpstr>“ДЕНЬ ВОЛГИ” - СОХРАНИМ ВОЛГУ ВМЕСТЕ!</vt:lpstr>
      <vt:lpstr>Живая Волга.</vt:lpstr>
      <vt:lpstr>Презентация PowerPoint</vt:lpstr>
      <vt:lpstr>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В.А.Гусева</dc:creator>
  <cp:lastModifiedBy>Химия</cp:lastModifiedBy>
  <cp:revision>65</cp:revision>
  <dcterms:created xsi:type="dcterms:W3CDTF">2015-03-24T07:04:21Z</dcterms:created>
  <dcterms:modified xsi:type="dcterms:W3CDTF">2017-12-26T12:00:08Z</dcterms:modified>
</cp:coreProperties>
</file>